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6" r:id="rId2"/>
    <p:sldId id="258" r:id="rId3"/>
    <p:sldId id="280" r:id="rId4"/>
    <p:sldId id="282" r:id="rId5"/>
    <p:sldId id="262" r:id="rId6"/>
    <p:sldId id="263" r:id="rId7"/>
    <p:sldId id="281" r:id="rId8"/>
    <p:sldId id="283" r:id="rId9"/>
    <p:sldId id="286" r:id="rId10"/>
    <p:sldId id="288" r:id="rId11"/>
    <p:sldId id="289" r:id="rId12"/>
    <p:sldId id="287" r:id="rId13"/>
    <p:sldId id="26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81D97"/>
    <a:srgbClr val="D0006F"/>
    <a:srgbClr val="FFCD00"/>
    <a:srgbClr val="99D6EA"/>
    <a:srgbClr val="0085CA"/>
    <a:srgbClr val="D76B00"/>
    <a:srgbClr val="00426A"/>
    <a:srgbClr val="FFFFFF"/>
    <a:srgbClr val="FECC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01"/>
    <p:restoredTop sz="94709"/>
  </p:normalViewPr>
  <p:slideViewPr>
    <p:cSldViewPr snapToGrid="0" snapToObjects="1">
      <p:cViewPr varScale="1">
        <p:scale>
          <a:sx n="106" d="100"/>
          <a:sy n="106" d="100"/>
        </p:scale>
        <p:origin x="936" y="184"/>
      </p:cViewPr>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770CA3-7253-CA47-ACFB-6346FB0F0754}" type="datetimeFigureOut">
              <a:rPr lang="en-US" smtClean="0"/>
              <a:t>6/13/23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3FEEE3-718D-9247-BB31-109732BB32F3}" type="slidenum">
              <a:rPr lang="en-US" smtClean="0"/>
              <a:t>‹#›</a:t>
            </a:fld>
            <a:endParaRPr lang="en-US" dirty="0"/>
          </a:p>
        </p:txBody>
      </p:sp>
    </p:spTree>
    <p:extLst>
      <p:ext uri="{BB962C8B-B14F-4D97-AF65-F5344CB8AC3E}">
        <p14:creationId xmlns:p14="http://schemas.microsoft.com/office/powerpoint/2010/main" val="11380464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3FEEE3-718D-9247-BB31-109732BB32F3}" type="slidenum">
              <a:rPr lang="en-US" smtClean="0"/>
              <a:t>2</a:t>
            </a:fld>
            <a:endParaRPr lang="en-US" dirty="0"/>
          </a:p>
        </p:txBody>
      </p:sp>
    </p:spTree>
    <p:extLst>
      <p:ext uri="{BB962C8B-B14F-4D97-AF65-F5344CB8AC3E}">
        <p14:creationId xmlns:p14="http://schemas.microsoft.com/office/powerpoint/2010/main" val="23699424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3FEEE3-718D-9247-BB31-109732BB32F3}" type="slidenum">
              <a:rPr lang="en-US" smtClean="0"/>
              <a:t>13</a:t>
            </a:fld>
            <a:endParaRPr lang="en-US" dirty="0"/>
          </a:p>
        </p:txBody>
      </p:sp>
    </p:spTree>
    <p:extLst>
      <p:ext uri="{BB962C8B-B14F-4D97-AF65-F5344CB8AC3E}">
        <p14:creationId xmlns:p14="http://schemas.microsoft.com/office/powerpoint/2010/main" val="38255326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3FEEE3-718D-9247-BB31-109732BB32F3}" type="slidenum">
              <a:rPr lang="en-US" smtClean="0"/>
              <a:t>3</a:t>
            </a:fld>
            <a:endParaRPr lang="en-US" dirty="0"/>
          </a:p>
        </p:txBody>
      </p:sp>
    </p:spTree>
    <p:extLst>
      <p:ext uri="{BB962C8B-B14F-4D97-AF65-F5344CB8AC3E}">
        <p14:creationId xmlns:p14="http://schemas.microsoft.com/office/powerpoint/2010/main" val="29505728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Call out the Real Cookie.  A lot of bars are cookie dough flavored with sugar alcohol.  Perfect bar is a meal replacement vs Cookie Dough Café which is full of Allergens </a:t>
            </a:r>
          </a:p>
        </p:txBody>
      </p:sp>
      <p:sp>
        <p:nvSpPr>
          <p:cNvPr id="4" name="Slide Number Placeholder 3"/>
          <p:cNvSpPr>
            <a:spLocks noGrp="1"/>
          </p:cNvSpPr>
          <p:nvPr>
            <p:ph type="sldNum" sz="quarter" idx="10"/>
          </p:nvPr>
        </p:nvSpPr>
        <p:spPr/>
        <p:txBody>
          <a:bodyPr/>
          <a:lstStyle/>
          <a:p>
            <a:fld id="{F63FEEE3-718D-9247-BB31-109732BB32F3}" type="slidenum">
              <a:rPr lang="en-US" smtClean="0"/>
              <a:t>5</a:t>
            </a:fld>
            <a:endParaRPr lang="en-US" dirty="0"/>
          </a:p>
        </p:txBody>
      </p:sp>
    </p:spTree>
    <p:extLst>
      <p:ext uri="{BB962C8B-B14F-4D97-AF65-F5344CB8AC3E}">
        <p14:creationId xmlns:p14="http://schemas.microsoft.com/office/powerpoint/2010/main" val="12966987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3FEEE3-718D-9247-BB31-109732BB32F3}" type="slidenum">
              <a:rPr lang="en-US" smtClean="0"/>
              <a:t>6</a:t>
            </a:fld>
            <a:endParaRPr lang="en-US" dirty="0"/>
          </a:p>
        </p:txBody>
      </p:sp>
    </p:spTree>
    <p:extLst>
      <p:ext uri="{BB962C8B-B14F-4D97-AF65-F5344CB8AC3E}">
        <p14:creationId xmlns:p14="http://schemas.microsoft.com/office/powerpoint/2010/main" val="19006447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a:t>
            </a:r>
          </a:p>
        </p:txBody>
      </p:sp>
      <p:sp>
        <p:nvSpPr>
          <p:cNvPr id="4" name="Slide Number Placeholder 3"/>
          <p:cNvSpPr>
            <a:spLocks noGrp="1"/>
          </p:cNvSpPr>
          <p:nvPr>
            <p:ph type="sldNum" sz="quarter" idx="5"/>
          </p:nvPr>
        </p:nvSpPr>
        <p:spPr/>
        <p:txBody>
          <a:bodyPr/>
          <a:lstStyle/>
          <a:p>
            <a:fld id="{F63FEEE3-718D-9247-BB31-109732BB32F3}" type="slidenum">
              <a:rPr lang="en-US" smtClean="0"/>
              <a:t>7</a:t>
            </a:fld>
            <a:endParaRPr lang="en-US" dirty="0"/>
          </a:p>
        </p:txBody>
      </p:sp>
    </p:spTree>
    <p:extLst>
      <p:ext uri="{BB962C8B-B14F-4D97-AF65-F5344CB8AC3E}">
        <p14:creationId xmlns:p14="http://schemas.microsoft.com/office/powerpoint/2010/main" val="34264449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3FEEE3-718D-9247-BB31-109732BB32F3}" type="slidenum">
              <a:rPr lang="en-US" smtClean="0"/>
              <a:t>9</a:t>
            </a:fld>
            <a:endParaRPr lang="en-US" dirty="0"/>
          </a:p>
        </p:txBody>
      </p:sp>
    </p:spTree>
    <p:extLst>
      <p:ext uri="{BB962C8B-B14F-4D97-AF65-F5344CB8AC3E}">
        <p14:creationId xmlns:p14="http://schemas.microsoft.com/office/powerpoint/2010/main" val="25912158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3FEEE3-718D-9247-BB31-109732BB32F3}" type="slidenum">
              <a:rPr lang="en-US" smtClean="0"/>
              <a:t>10</a:t>
            </a:fld>
            <a:endParaRPr lang="en-US" dirty="0"/>
          </a:p>
        </p:txBody>
      </p:sp>
    </p:spTree>
    <p:extLst>
      <p:ext uri="{BB962C8B-B14F-4D97-AF65-F5344CB8AC3E}">
        <p14:creationId xmlns:p14="http://schemas.microsoft.com/office/powerpoint/2010/main" val="5353371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3FEEE3-718D-9247-BB31-109732BB32F3}" type="slidenum">
              <a:rPr lang="en-US" smtClean="0"/>
              <a:t>11</a:t>
            </a:fld>
            <a:endParaRPr lang="en-US" dirty="0"/>
          </a:p>
        </p:txBody>
      </p:sp>
    </p:spTree>
    <p:extLst>
      <p:ext uri="{BB962C8B-B14F-4D97-AF65-F5344CB8AC3E}">
        <p14:creationId xmlns:p14="http://schemas.microsoft.com/office/powerpoint/2010/main" val="11093187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3FEEE3-718D-9247-BB31-109732BB32F3}" type="slidenum">
              <a:rPr lang="en-US" smtClean="0"/>
              <a:t>12</a:t>
            </a:fld>
            <a:endParaRPr lang="en-US" dirty="0"/>
          </a:p>
        </p:txBody>
      </p:sp>
    </p:spTree>
    <p:extLst>
      <p:ext uri="{BB962C8B-B14F-4D97-AF65-F5344CB8AC3E}">
        <p14:creationId xmlns:p14="http://schemas.microsoft.com/office/powerpoint/2010/main" val="24997826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4E8579C-A974-EB44-B4A5-81F828BB5C08}" type="datetimeFigureOut">
              <a:rPr lang="en-US" smtClean="0"/>
              <a:t>6/13/23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8BE0D69-FEFD-C14E-96FB-5F72456CA452}" type="slidenum">
              <a:rPr lang="en-US" smtClean="0"/>
              <a:t>‹#›</a:t>
            </a:fld>
            <a:endParaRPr lang="en-US" dirty="0"/>
          </a:p>
        </p:txBody>
      </p:sp>
    </p:spTree>
    <p:extLst>
      <p:ext uri="{BB962C8B-B14F-4D97-AF65-F5344CB8AC3E}">
        <p14:creationId xmlns:p14="http://schemas.microsoft.com/office/powerpoint/2010/main" val="2584945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E8579C-A974-EB44-B4A5-81F828BB5C08}" type="datetimeFigureOut">
              <a:rPr lang="en-US" smtClean="0"/>
              <a:t>6/13/23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8BE0D69-FEFD-C14E-96FB-5F72456CA452}" type="slidenum">
              <a:rPr lang="en-US" smtClean="0"/>
              <a:t>‹#›</a:t>
            </a:fld>
            <a:endParaRPr lang="en-US" dirty="0"/>
          </a:p>
        </p:txBody>
      </p:sp>
    </p:spTree>
    <p:extLst>
      <p:ext uri="{BB962C8B-B14F-4D97-AF65-F5344CB8AC3E}">
        <p14:creationId xmlns:p14="http://schemas.microsoft.com/office/powerpoint/2010/main" val="2122620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E8579C-A974-EB44-B4A5-81F828BB5C08}" type="datetimeFigureOut">
              <a:rPr lang="en-US" smtClean="0"/>
              <a:t>6/13/23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8BE0D69-FEFD-C14E-96FB-5F72456CA452}" type="slidenum">
              <a:rPr lang="en-US" smtClean="0"/>
              <a:t>‹#›</a:t>
            </a:fld>
            <a:endParaRPr lang="en-US" dirty="0"/>
          </a:p>
        </p:txBody>
      </p:sp>
    </p:spTree>
    <p:extLst>
      <p:ext uri="{BB962C8B-B14F-4D97-AF65-F5344CB8AC3E}">
        <p14:creationId xmlns:p14="http://schemas.microsoft.com/office/powerpoint/2010/main" val="885777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E8579C-A974-EB44-B4A5-81F828BB5C08}" type="datetimeFigureOut">
              <a:rPr lang="en-US" smtClean="0"/>
              <a:t>6/13/23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8BE0D69-FEFD-C14E-96FB-5F72456CA452}" type="slidenum">
              <a:rPr lang="en-US" smtClean="0"/>
              <a:t>‹#›</a:t>
            </a:fld>
            <a:endParaRPr lang="en-US" dirty="0"/>
          </a:p>
        </p:txBody>
      </p:sp>
    </p:spTree>
    <p:extLst>
      <p:ext uri="{BB962C8B-B14F-4D97-AF65-F5344CB8AC3E}">
        <p14:creationId xmlns:p14="http://schemas.microsoft.com/office/powerpoint/2010/main" val="98439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4E8579C-A974-EB44-B4A5-81F828BB5C08}" type="datetimeFigureOut">
              <a:rPr lang="en-US" smtClean="0"/>
              <a:t>6/13/23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8BE0D69-FEFD-C14E-96FB-5F72456CA452}" type="slidenum">
              <a:rPr lang="en-US" smtClean="0"/>
              <a:t>‹#›</a:t>
            </a:fld>
            <a:endParaRPr lang="en-US" dirty="0"/>
          </a:p>
        </p:txBody>
      </p:sp>
    </p:spTree>
    <p:extLst>
      <p:ext uri="{BB962C8B-B14F-4D97-AF65-F5344CB8AC3E}">
        <p14:creationId xmlns:p14="http://schemas.microsoft.com/office/powerpoint/2010/main" val="917192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4E8579C-A974-EB44-B4A5-81F828BB5C08}" type="datetimeFigureOut">
              <a:rPr lang="en-US" smtClean="0"/>
              <a:t>6/13/23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8BE0D69-FEFD-C14E-96FB-5F72456CA452}" type="slidenum">
              <a:rPr lang="en-US" smtClean="0"/>
              <a:t>‹#›</a:t>
            </a:fld>
            <a:endParaRPr lang="en-US" dirty="0"/>
          </a:p>
        </p:txBody>
      </p:sp>
    </p:spTree>
    <p:extLst>
      <p:ext uri="{BB962C8B-B14F-4D97-AF65-F5344CB8AC3E}">
        <p14:creationId xmlns:p14="http://schemas.microsoft.com/office/powerpoint/2010/main" val="6216705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4E8579C-A974-EB44-B4A5-81F828BB5C08}" type="datetimeFigureOut">
              <a:rPr lang="en-US" smtClean="0"/>
              <a:t>6/13/23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8BE0D69-FEFD-C14E-96FB-5F72456CA452}" type="slidenum">
              <a:rPr lang="en-US" smtClean="0"/>
              <a:t>‹#›</a:t>
            </a:fld>
            <a:endParaRPr lang="en-US" dirty="0"/>
          </a:p>
        </p:txBody>
      </p:sp>
    </p:spTree>
    <p:extLst>
      <p:ext uri="{BB962C8B-B14F-4D97-AF65-F5344CB8AC3E}">
        <p14:creationId xmlns:p14="http://schemas.microsoft.com/office/powerpoint/2010/main" val="909697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4E8579C-A974-EB44-B4A5-81F828BB5C08}" type="datetimeFigureOut">
              <a:rPr lang="en-US" smtClean="0"/>
              <a:t>6/13/23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8BE0D69-FEFD-C14E-96FB-5F72456CA452}" type="slidenum">
              <a:rPr lang="en-US" smtClean="0"/>
              <a:t>‹#›</a:t>
            </a:fld>
            <a:endParaRPr lang="en-US" dirty="0"/>
          </a:p>
        </p:txBody>
      </p:sp>
    </p:spTree>
    <p:extLst>
      <p:ext uri="{BB962C8B-B14F-4D97-AF65-F5344CB8AC3E}">
        <p14:creationId xmlns:p14="http://schemas.microsoft.com/office/powerpoint/2010/main" val="13428918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E8579C-A974-EB44-B4A5-81F828BB5C08}" type="datetimeFigureOut">
              <a:rPr lang="en-US" smtClean="0"/>
              <a:t>6/13/23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8BE0D69-FEFD-C14E-96FB-5F72456CA452}" type="slidenum">
              <a:rPr lang="en-US" smtClean="0"/>
              <a:t>‹#›</a:t>
            </a:fld>
            <a:endParaRPr lang="en-US" dirty="0"/>
          </a:p>
        </p:txBody>
      </p:sp>
    </p:spTree>
    <p:extLst>
      <p:ext uri="{BB962C8B-B14F-4D97-AF65-F5344CB8AC3E}">
        <p14:creationId xmlns:p14="http://schemas.microsoft.com/office/powerpoint/2010/main" val="2077340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4E8579C-A974-EB44-B4A5-81F828BB5C08}" type="datetimeFigureOut">
              <a:rPr lang="en-US" smtClean="0"/>
              <a:t>6/13/23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8BE0D69-FEFD-C14E-96FB-5F72456CA452}" type="slidenum">
              <a:rPr lang="en-US" smtClean="0"/>
              <a:t>‹#›</a:t>
            </a:fld>
            <a:endParaRPr lang="en-US" dirty="0"/>
          </a:p>
        </p:txBody>
      </p:sp>
    </p:spTree>
    <p:extLst>
      <p:ext uri="{BB962C8B-B14F-4D97-AF65-F5344CB8AC3E}">
        <p14:creationId xmlns:p14="http://schemas.microsoft.com/office/powerpoint/2010/main" val="72432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4E8579C-A974-EB44-B4A5-81F828BB5C08}" type="datetimeFigureOut">
              <a:rPr lang="en-US" smtClean="0"/>
              <a:t>6/13/23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8BE0D69-FEFD-C14E-96FB-5F72456CA452}" type="slidenum">
              <a:rPr lang="en-US" smtClean="0"/>
              <a:t>‹#›</a:t>
            </a:fld>
            <a:endParaRPr lang="en-US" dirty="0"/>
          </a:p>
        </p:txBody>
      </p:sp>
    </p:spTree>
    <p:extLst>
      <p:ext uri="{BB962C8B-B14F-4D97-AF65-F5344CB8AC3E}">
        <p14:creationId xmlns:p14="http://schemas.microsoft.com/office/powerpoint/2010/main" val="18902747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E8579C-A974-EB44-B4A5-81F828BB5C08}" type="datetimeFigureOut">
              <a:rPr lang="en-US" smtClean="0"/>
              <a:t>6/13/23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BE0D69-FEFD-C14E-96FB-5F72456CA452}" type="slidenum">
              <a:rPr lang="en-US" smtClean="0"/>
              <a:t>‹#›</a:t>
            </a:fld>
            <a:endParaRPr lang="en-US" dirty="0"/>
          </a:p>
        </p:txBody>
      </p:sp>
    </p:spTree>
    <p:extLst>
      <p:ext uri="{BB962C8B-B14F-4D97-AF65-F5344CB8AC3E}">
        <p14:creationId xmlns:p14="http://schemas.microsoft.com/office/powerpoint/2010/main" val="21163223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32.emf"/><Relationship Id="rId3" Type="http://schemas.openxmlformats.org/officeDocument/2006/relationships/image" Target="../media/image27.jpeg"/><Relationship Id="rId7" Type="http://schemas.openxmlformats.org/officeDocument/2006/relationships/image" Target="../media/image31.emf"/><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0.emf"/><Relationship Id="rId5" Type="http://schemas.openxmlformats.org/officeDocument/2006/relationships/image" Target="../media/image29.emf"/><Relationship Id="rId4" Type="http://schemas.openxmlformats.org/officeDocument/2006/relationships/image" Target="../media/image28.jpeg"/></Relationships>
</file>

<file path=ppt/slides/_rels/slide13.xml.rels><?xml version="1.0" encoding="UTF-8" standalone="yes"?>
<Relationships xmlns="http://schemas.openxmlformats.org/package/2006/relationships"><Relationship Id="rId8" Type="http://schemas.openxmlformats.org/officeDocument/2006/relationships/image" Target="../media/image29.emf"/><Relationship Id="rId3" Type="http://schemas.openxmlformats.org/officeDocument/2006/relationships/image" Target="../media/image33.jpeg"/><Relationship Id="rId7" Type="http://schemas.openxmlformats.org/officeDocument/2006/relationships/image" Target="../media/image31.emf"/><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0.emf"/><Relationship Id="rId5" Type="http://schemas.openxmlformats.org/officeDocument/2006/relationships/hyperlink" Target="mailto:Sales@whoadough.com" TargetMode="External"/><Relationship Id="rId4" Type="http://schemas.openxmlformats.org/officeDocument/2006/relationships/image" Target="../media/image34.emf"/><Relationship Id="rId9" Type="http://schemas.openxmlformats.org/officeDocument/2006/relationships/image" Target="../media/image32.emf"/></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6.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png"/><Relationship Id="rId7"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0006F"/>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083632" y="1985552"/>
            <a:ext cx="4024735" cy="1576253"/>
          </a:xfrm>
          <a:prstGeom prst="rect">
            <a:avLst/>
          </a:prstGeom>
        </p:spPr>
      </p:pic>
      <p:sp>
        <p:nvSpPr>
          <p:cNvPr id="5" name="TextBox 4"/>
          <p:cNvSpPr txBox="1"/>
          <p:nvPr/>
        </p:nvSpPr>
        <p:spPr>
          <a:xfrm>
            <a:off x="2974793" y="3908950"/>
            <a:ext cx="6242414" cy="1169551"/>
          </a:xfrm>
          <a:prstGeom prst="rect">
            <a:avLst/>
          </a:prstGeom>
          <a:noFill/>
        </p:spPr>
        <p:txBody>
          <a:bodyPr wrap="none" rtlCol="0">
            <a:spAutoFit/>
          </a:bodyPr>
          <a:lstStyle/>
          <a:p>
            <a:pPr algn="ctr"/>
            <a:r>
              <a:rPr lang="en-US" sz="3500" dirty="0">
                <a:solidFill>
                  <a:schemeClr val="bg1"/>
                </a:solidFill>
                <a:latin typeface="Frankfurter Std" charset="0"/>
                <a:ea typeface="Frankfurter Std" charset="0"/>
                <a:cs typeface="Frankfurter Std" charset="0"/>
              </a:rPr>
              <a:t>Real Cookie Dough Bars. </a:t>
            </a:r>
            <a:br>
              <a:rPr lang="en-US" sz="3500" dirty="0">
                <a:solidFill>
                  <a:schemeClr val="bg1"/>
                </a:solidFill>
                <a:latin typeface="Frankfurter Std" charset="0"/>
                <a:ea typeface="Frankfurter Std" charset="0"/>
                <a:cs typeface="Frankfurter Std" charset="0"/>
              </a:rPr>
            </a:br>
            <a:r>
              <a:rPr lang="en-US" sz="3500" dirty="0">
                <a:solidFill>
                  <a:schemeClr val="bg1"/>
                </a:solidFill>
                <a:latin typeface="Frankfurter Std" charset="0"/>
                <a:ea typeface="Frankfurter Std" charset="0"/>
                <a:cs typeface="Frankfurter Std" charset="0"/>
              </a:rPr>
              <a:t>Real Ingredients.</a:t>
            </a:r>
          </a:p>
        </p:txBody>
      </p:sp>
    </p:spTree>
    <p:extLst>
      <p:ext uri="{BB962C8B-B14F-4D97-AF65-F5344CB8AC3E}">
        <p14:creationId xmlns:p14="http://schemas.microsoft.com/office/powerpoint/2010/main" val="158601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01CCF98-A27A-5C48-BE04-266058F53CA4}"/>
              </a:ext>
            </a:extLst>
          </p:cNvPr>
          <p:cNvSpPr/>
          <p:nvPr/>
        </p:nvSpPr>
        <p:spPr>
          <a:xfrm>
            <a:off x="0" y="6524368"/>
            <a:ext cx="12192000" cy="333632"/>
          </a:xfrm>
          <a:prstGeom prst="rect">
            <a:avLst/>
          </a:prstGeom>
          <a:solidFill>
            <a:srgbClr val="981D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38FE6C43-99A7-F249-AB21-CDA992C1FE03}"/>
              </a:ext>
            </a:extLst>
          </p:cNvPr>
          <p:cNvSpPr/>
          <p:nvPr/>
        </p:nvSpPr>
        <p:spPr>
          <a:xfrm>
            <a:off x="37071" y="6551809"/>
            <a:ext cx="2058577" cy="307777"/>
          </a:xfrm>
          <a:prstGeom prst="rect">
            <a:avLst/>
          </a:prstGeom>
        </p:spPr>
        <p:txBody>
          <a:bodyPr wrap="none">
            <a:spAutoFit/>
          </a:bodyPr>
          <a:lstStyle/>
          <a:p>
            <a:r>
              <a:rPr lang="en-US" sz="1400" dirty="0">
                <a:solidFill>
                  <a:srgbClr val="FECC2F"/>
                </a:solidFill>
                <a:latin typeface="Poppins" pitchFamily="2" charset="77"/>
                <a:cs typeface="Poppins" pitchFamily="2" charset="77"/>
              </a:rPr>
              <a:t>© WHOADOUGH.COM</a:t>
            </a:r>
          </a:p>
        </p:txBody>
      </p:sp>
      <p:sp>
        <p:nvSpPr>
          <p:cNvPr id="7" name="TextBox 6">
            <a:extLst>
              <a:ext uri="{FF2B5EF4-FFF2-40B4-BE49-F238E27FC236}">
                <a16:creationId xmlns:a16="http://schemas.microsoft.com/office/drawing/2014/main" id="{F0BA7291-0195-D14E-A6EC-55A6A714BE32}"/>
              </a:ext>
            </a:extLst>
          </p:cNvPr>
          <p:cNvSpPr txBox="1"/>
          <p:nvPr/>
        </p:nvSpPr>
        <p:spPr>
          <a:xfrm>
            <a:off x="7841000" y="6531994"/>
            <a:ext cx="5214599" cy="307777"/>
          </a:xfrm>
          <a:prstGeom prst="rect">
            <a:avLst/>
          </a:prstGeom>
          <a:noFill/>
        </p:spPr>
        <p:txBody>
          <a:bodyPr wrap="square" rtlCol="0">
            <a:spAutoFit/>
          </a:bodyPr>
          <a:lstStyle/>
          <a:p>
            <a:r>
              <a:rPr lang="en-US" sz="1400" dirty="0">
                <a:solidFill>
                  <a:srgbClr val="FECC2F"/>
                </a:solidFill>
                <a:latin typeface="Poppins" pitchFamily="2" charset="77"/>
                <a:cs typeface="Poppins" pitchFamily="2" charset="77"/>
              </a:rPr>
              <a:t>     SALES@WHOADOUGH.COM | (440) 299-7894</a:t>
            </a:r>
          </a:p>
        </p:txBody>
      </p:sp>
      <p:sp>
        <p:nvSpPr>
          <p:cNvPr id="2" name="TextBox 1">
            <a:extLst>
              <a:ext uri="{FF2B5EF4-FFF2-40B4-BE49-F238E27FC236}">
                <a16:creationId xmlns:a16="http://schemas.microsoft.com/office/drawing/2014/main" id="{50013E67-C879-A28C-DA74-582B68E79FB4}"/>
              </a:ext>
            </a:extLst>
          </p:cNvPr>
          <p:cNvSpPr txBox="1"/>
          <p:nvPr/>
        </p:nvSpPr>
        <p:spPr>
          <a:xfrm>
            <a:off x="2689344" y="281622"/>
            <a:ext cx="6813307" cy="1323439"/>
          </a:xfrm>
          <a:prstGeom prst="rect">
            <a:avLst/>
          </a:prstGeom>
          <a:noFill/>
        </p:spPr>
        <p:txBody>
          <a:bodyPr wrap="square" rtlCol="0">
            <a:spAutoFit/>
          </a:bodyPr>
          <a:lstStyle/>
          <a:p>
            <a:pPr algn="ctr"/>
            <a:r>
              <a:rPr lang="en-US" sz="4000" dirty="0">
                <a:solidFill>
                  <a:srgbClr val="981D97"/>
                </a:solidFill>
                <a:latin typeface="Frankfurter Std" charset="0"/>
                <a:ea typeface="Frankfurter Std" charset="0"/>
                <a:cs typeface="Frankfurter Std" charset="0"/>
              </a:rPr>
              <a:t>Where to Buy Whoa Dough</a:t>
            </a:r>
          </a:p>
          <a:p>
            <a:pPr algn="ctr"/>
            <a:endParaRPr lang="en-US" sz="2000" dirty="0">
              <a:solidFill>
                <a:srgbClr val="981D97"/>
              </a:solidFill>
              <a:latin typeface="Frankfurter Std" charset="0"/>
              <a:ea typeface="Frankfurter Std" charset="0"/>
              <a:cs typeface="Frankfurter Std" charset="0"/>
            </a:endParaRPr>
          </a:p>
          <a:p>
            <a:pPr algn="ctr"/>
            <a:r>
              <a:rPr lang="en-US" sz="2000" dirty="0">
                <a:solidFill>
                  <a:srgbClr val="981D97"/>
                </a:solidFill>
                <a:latin typeface="Frankfurter Std" charset="0"/>
                <a:ea typeface="Frankfurter Std" charset="0"/>
                <a:cs typeface="Frankfurter Std" charset="0"/>
              </a:rPr>
              <a:t>Sold in over 2,500 retailers nationwide including these below!</a:t>
            </a:r>
          </a:p>
        </p:txBody>
      </p:sp>
      <p:pic>
        <p:nvPicPr>
          <p:cNvPr id="4" name="Picture 3" descr="A picture containing text, screenshot, font, logo&#10;&#10;Description automatically generated">
            <a:extLst>
              <a:ext uri="{FF2B5EF4-FFF2-40B4-BE49-F238E27FC236}">
                <a16:creationId xmlns:a16="http://schemas.microsoft.com/office/drawing/2014/main" id="{9261819E-C60F-705A-C8E6-182359364228}"/>
              </a:ext>
            </a:extLst>
          </p:cNvPr>
          <p:cNvPicPr>
            <a:picLocks noChangeAspect="1"/>
          </p:cNvPicPr>
          <p:nvPr/>
        </p:nvPicPr>
        <p:blipFill rotWithShape="1">
          <a:blip r:embed="rId3"/>
          <a:srcRect l="673" t="10537"/>
          <a:stretch/>
        </p:blipFill>
        <p:spPr>
          <a:xfrm>
            <a:off x="2058955" y="1816768"/>
            <a:ext cx="8074084" cy="4067427"/>
          </a:xfrm>
          <a:prstGeom prst="rect">
            <a:avLst/>
          </a:prstGeom>
        </p:spPr>
      </p:pic>
    </p:spTree>
    <p:extLst>
      <p:ext uri="{BB962C8B-B14F-4D97-AF65-F5344CB8AC3E}">
        <p14:creationId xmlns:p14="http://schemas.microsoft.com/office/powerpoint/2010/main" val="4163030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01CCF98-A27A-5C48-BE04-266058F53CA4}"/>
              </a:ext>
            </a:extLst>
          </p:cNvPr>
          <p:cNvSpPr/>
          <p:nvPr/>
        </p:nvSpPr>
        <p:spPr>
          <a:xfrm>
            <a:off x="0" y="6524368"/>
            <a:ext cx="12192000" cy="333632"/>
          </a:xfrm>
          <a:prstGeom prst="rect">
            <a:avLst/>
          </a:prstGeom>
          <a:solidFill>
            <a:srgbClr val="981D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38FE6C43-99A7-F249-AB21-CDA992C1FE03}"/>
              </a:ext>
            </a:extLst>
          </p:cNvPr>
          <p:cNvSpPr/>
          <p:nvPr/>
        </p:nvSpPr>
        <p:spPr>
          <a:xfrm>
            <a:off x="37071" y="6551809"/>
            <a:ext cx="2058577" cy="307777"/>
          </a:xfrm>
          <a:prstGeom prst="rect">
            <a:avLst/>
          </a:prstGeom>
        </p:spPr>
        <p:txBody>
          <a:bodyPr wrap="none">
            <a:spAutoFit/>
          </a:bodyPr>
          <a:lstStyle/>
          <a:p>
            <a:r>
              <a:rPr lang="en-US" sz="1400" dirty="0">
                <a:solidFill>
                  <a:srgbClr val="FECC2F"/>
                </a:solidFill>
                <a:latin typeface="Poppins" pitchFamily="2" charset="77"/>
                <a:cs typeface="Poppins" pitchFamily="2" charset="77"/>
              </a:rPr>
              <a:t>© WHOADOUGH.COM</a:t>
            </a:r>
          </a:p>
        </p:txBody>
      </p:sp>
      <p:sp>
        <p:nvSpPr>
          <p:cNvPr id="7" name="TextBox 6">
            <a:extLst>
              <a:ext uri="{FF2B5EF4-FFF2-40B4-BE49-F238E27FC236}">
                <a16:creationId xmlns:a16="http://schemas.microsoft.com/office/drawing/2014/main" id="{F0BA7291-0195-D14E-A6EC-55A6A714BE32}"/>
              </a:ext>
            </a:extLst>
          </p:cNvPr>
          <p:cNvSpPr txBox="1"/>
          <p:nvPr/>
        </p:nvSpPr>
        <p:spPr>
          <a:xfrm>
            <a:off x="7841000" y="6531994"/>
            <a:ext cx="5214599" cy="307777"/>
          </a:xfrm>
          <a:prstGeom prst="rect">
            <a:avLst/>
          </a:prstGeom>
          <a:noFill/>
        </p:spPr>
        <p:txBody>
          <a:bodyPr wrap="square" rtlCol="0">
            <a:spAutoFit/>
          </a:bodyPr>
          <a:lstStyle/>
          <a:p>
            <a:r>
              <a:rPr lang="en-US" sz="1400" dirty="0">
                <a:solidFill>
                  <a:srgbClr val="FECC2F"/>
                </a:solidFill>
                <a:latin typeface="Poppins" pitchFamily="2" charset="77"/>
                <a:cs typeface="Poppins" pitchFamily="2" charset="77"/>
              </a:rPr>
              <a:t>     SALES@WHOADOUGH.COM | (440) 299-7894</a:t>
            </a:r>
          </a:p>
        </p:txBody>
      </p:sp>
      <p:sp>
        <p:nvSpPr>
          <p:cNvPr id="2" name="TextBox 1">
            <a:extLst>
              <a:ext uri="{FF2B5EF4-FFF2-40B4-BE49-F238E27FC236}">
                <a16:creationId xmlns:a16="http://schemas.microsoft.com/office/drawing/2014/main" id="{50013E67-C879-A28C-DA74-582B68E79FB4}"/>
              </a:ext>
            </a:extLst>
          </p:cNvPr>
          <p:cNvSpPr txBox="1"/>
          <p:nvPr/>
        </p:nvSpPr>
        <p:spPr>
          <a:xfrm>
            <a:off x="2836020" y="1051870"/>
            <a:ext cx="5993780" cy="707886"/>
          </a:xfrm>
          <a:prstGeom prst="rect">
            <a:avLst/>
          </a:prstGeom>
          <a:noFill/>
        </p:spPr>
        <p:txBody>
          <a:bodyPr wrap="square" rtlCol="0">
            <a:spAutoFit/>
          </a:bodyPr>
          <a:lstStyle/>
          <a:p>
            <a:pPr algn="ctr"/>
            <a:r>
              <a:rPr lang="en-US" sz="4000" dirty="0">
                <a:solidFill>
                  <a:srgbClr val="981D97"/>
                </a:solidFill>
                <a:latin typeface="Frankfurter Std" charset="0"/>
                <a:ea typeface="Frankfurter Std" charset="0"/>
                <a:cs typeface="Frankfurter Std" charset="0"/>
              </a:rPr>
              <a:t>Our Distributors</a:t>
            </a:r>
          </a:p>
        </p:txBody>
      </p:sp>
      <p:sp>
        <p:nvSpPr>
          <p:cNvPr id="21" name="Rectangle 20">
            <a:extLst>
              <a:ext uri="{FF2B5EF4-FFF2-40B4-BE49-F238E27FC236}">
                <a16:creationId xmlns:a16="http://schemas.microsoft.com/office/drawing/2014/main" id="{9D905F83-5B22-9D2C-A4A6-F490EF543F5A}"/>
              </a:ext>
            </a:extLst>
          </p:cNvPr>
          <p:cNvSpPr/>
          <p:nvPr/>
        </p:nvSpPr>
        <p:spPr>
          <a:xfrm>
            <a:off x="5823285" y="2117512"/>
            <a:ext cx="6574054" cy="933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36A51FA-B07F-B3D4-85C1-B974F7B6FE3E}"/>
              </a:ext>
            </a:extLst>
          </p:cNvPr>
          <p:cNvSpPr/>
          <p:nvPr/>
        </p:nvSpPr>
        <p:spPr>
          <a:xfrm>
            <a:off x="5832910" y="4350573"/>
            <a:ext cx="6574054" cy="933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EAAC18CF-1750-19F5-B746-B87E37E5BFBB}"/>
              </a:ext>
            </a:extLst>
          </p:cNvPr>
          <p:cNvSpPr txBox="1"/>
          <p:nvPr/>
        </p:nvSpPr>
        <p:spPr>
          <a:xfrm>
            <a:off x="1223357" y="2210900"/>
            <a:ext cx="8522222" cy="3539430"/>
          </a:xfrm>
          <a:prstGeom prst="rect">
            <a:avLst/>
          </a:prstGeom>
          <a:noFill/>
        </p:spPr>
        <p:txBody>
          <a:bodyPr wrap="square" rtlCol="0">
            <a:spAutoFit/>
          </a:bodyPr>
          <a:lstStyle/>
          <a:p>
            <a:pPr marL="285750" indent="-285750">
              <a:buFont typeface="Arial" panose="020B0604020202020204" pitchFamily="34" charset="0"/>
              <a:buChar char="•"/>
            </a:pPr>
            <a:r>
              <a:rPr lang="en-US" sz="2800" dirty="0">
                <a:solidFill>
                  <a:srgbClr val="981D97"/>
                </a:solidFill>
              </a:rPr>
              <a:t>Gordon Food Service (Plant City, FL)</a:t>
            </a:r>
          </a:p>
          <a:p>
            <a:pPr marL="285750" indent="-285750">
              <a:buFont typeface="Arial" panose="020B0604020202020204" pitchFamily="34" charset="0"/>
              <a:buChar char="•"/>
            </a:pPr>
            <a:r>
              <a:rPr lang="en-US" sz="2800" dirty="0" err="1">
                <a:solidFill>
                  <a:srgbClr val="981D97"/>
                </a:solidFill>
              </a:rPr>
              <a:t>KeHE</a:t>
            </a:r>
            <a:r>
              <a:rPr lang="en-US" sz="2800" dirty="0">
                <a:solidFill>
                  <a:srgbClr val="981D97"/>
                </a:solidFill>
              </a:rPr>
              <a:t> – All locations</a:t>
            </a:r>
          </a:p>
          <a:p>
            <a:pPr marL="285750" indent="-285750">
              <a:buFont typeface="Arial" panose="020B0604020202020204" pitchFamily="34" charset="0"/>
              <a:buChar char="•"/>
            </a:pPr>
            <a:r>
              <a:rPr lang="en-US" sz="2800" dirty="0">
                <a:solidFill>
                  <a:srgbClr val="981D97"/>
                </a:solidFill>
              </a:rPr>
              <a:t>Labatt – One location in the Southwest</a:t>
            </a:r>
          </a:p>
          <a:p>
            <a:pPr marL="285750" indent="-285750">
              <a:buFont typeface="Arial" panose="020B0604020202020204" pitchFamily="34" charset="0"/>
              <a:buChar char="•"/>
            </a:pPr>
            <a:r>
              <a:rPr lang="en-US" sz="2800" dirty="0">
                <a:solidFill>
                  <a:srgbClr val="981D97"/>
                </a:solidFill>
              </a:rPr>
              <a:t>Lipari - All locations</a:t>
            </a:r>
          </a:p>
          <a:p>
            <a:pPr marL="285750" indent="-285750">
              <a:buFont typeface="Arial" panose="020B0604020202020204" pitchFamily="34" charset="0"/>
              <a:buChar char="•"/>
            </a:pPr>
            <a:r>
              <a:rPr lang="en-US" sz="2800" dirty="0">
                <a:solidFill>
                  <a:srgbClr val="981D97"/>
                </a:solidFill>
              </a:rPr>
              <a:t>UNFI – 3 West Coast DCs: Denver (CO), Rocklin (CA), Ridgefield (WA)</a:t>
            </a:r>
          </a:p>
          <a:p>
            <a:pPr marL="285750" indent="-285750">
              <a:buFont typeface="Arial" panose="020B0604020202020204" pitchFamily="34" charset="0"/>
              <a:buChar char="•"/>
            </a:pPr>
            <a:r>
              <a:rPr lang="en-US" sz="2800" dirty="0" err="1">
                <a:solidFill>
                  <a:srgbClr val="981D97"/>
                </a:solidFill>
              </a:rPr>
              <a:t>Vistar</a:t>
            </a:r>
            <a:r>
              <a:rPr lang="en-US" sz="2800" dirty="0">
                <a:solidFill>
                  <a:srgbClr val="981D97"/>
                </a:solidFill>
              </a:rPr>
              <a:t> – All 21 locations starting in the fall</a:t>
            </a:r>
          </a:p>
          <a:p>
            <a:pPr marL="285750" indent="-285750">
              <a:buFont typeface="Arial" panose="020B0604020202020204" pitchFamily="34" charset="0"/>
              <a:buChar char="•"/>
            </a:pPr>
            <a:r>
              <a:rPr lang="en-US" sz="2800" dirty="0">
                <a:solidFill>
                  <a:srgbClr val="981D97"/>
                </a:solidFill>
              </a:rPr>
              <a:t>DPI – Rocky Mountain (CO) &amp; West (CA)</a:t>
            </a:r>
          </a:p>
        </p:txBody>
      </p:sp>
    </p:spTree>
    <p:extLst>
      <p:ext uri="{BB962C8B-B14F-4D97-AF65-F5344CB8AC3E}">
        <p14:creationId xmlns:p14="http://schemas.microsoft.com/office/powerpoint/2010/main" val="3403473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981D97"/>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A84C5F2E-D25E-9E9A-470C-4EECD2A73FA6}"/>
              </a:ext>
            </a:extLst>
          </p:cNvPr>
          <p:cNvSpPr/>
          <p:nvPr/>
        </p:nvSpPr>
        <p:spPr>
          <a:xfrm>
            <a:off x="0" y="-140677"/>
            <a:ext cx="6052020" cy="72365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B43068A-5886-184B-41A6-C3D5C7386D7B}"/>
              </a:ext>
            </a:extLst>
          </p:cNvPr>
          <p:cNvGrpSpPr/>
          <p:nvPr/>
        </p:nvGrpSpPr>
        <p:grpSpPr>
          <a:xfrm>
            <a:off x="8031940" y="397688"/>
            <a:ext cx="1124323" cy="2213192"/>
            <a:chOff x="7772637" y="3706906"/>
            <a:chExt cx="1345729" cy="2649022"/>
          </a:xfrm>
        </p:grpSpPr>
        <p:sp>
          <p:nvSpPr>
            <p:cNvPr id="4" name="Rounded Rectangle 3">
              <a:extLst>
                <a:ext uri="{FF2B5EF4-FFF2-40B4-BE49-F238E27FC236}">
                  <a16:creationId xmlns:a16="http://schemas.microsoft.com/office/drawing/2014/main" id="{E0F2EFC5-2AA9-6114-1F0D-A11887A4F93F}"/>
                </a:ext>
              </a:extLst>
            </p:cNvPr>
            <p:cNvSpPr/>
            <p:nvPr/>
          </p:nvSpPr>
          <p:spPr>
            <a:xfrm>
              <a:off x="7772637" y="3706906"/>
              <a:ext cx="1345729" cy="2649022"/>
            </a:xfrm>
            <a:prstGeom prst="roundRect">
              <a:avLst/>
            </a:prstGeom>
            <a:solidFill>
              <a:srgbClr val="FF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Graphical user interface, application&#10;&#10;Description automatically generated">
              <a:extLst>
                <a:ext uri="{FF2B5EF4-FFF2-40B4-BE49-F238E27FC236}">
                  <a16:creationId xmlns:a16="http://schemas.microsoft.com/office/drawing/2014/main" id="{604A8A34-7FD2-A9A1-7AA7-21C88AF373E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841000" y="3913675"/>
              <a:ext cx="1209005" cy="2226341"/>
            </a:xfrm>
            <a:prstGeom prst="rect">
              <a:avLst/>
            </a:prstGeom>
            <a:ln>
              <a:solidFill>
                <a:schemeClr val="bg2">
                  <a:lumMod val="75000"/>
                </a:schemeClr>
              </a:solidFill>
            </a:ln>
          </p:spPr>
        </p:pic>
      </p:grpSp>
      <p:grpSp>
        <p:nvGrpSpPr>
          <p:cNvPr id="22" name="Group 21">
            <a:extLst>
              <a:ext uri="{FF2B5EF4-FFF2-40B4-BE49-F238E27FC236}">
                <a16:creationId xmlns:a16="http://schemas.microsoft.com/office/drawing/2014/main" id="{071D23EE-C1F5-D754-52C6-2670556C7B85}"/>
              </a:ext>
            </a:extLst>
          </p:cNvPr>
          <p:cNvGrpSpPr/>
          <p:nvPr/>
        </p:nvGrpSpPr>
        <p:grpSpPr>
          <a:xfrm>
            <a:off x="9280672" y="397688"/>
            <a:ext cx="1124323" cy="2213192"/>
            <a:chOff x="9440801" y="3702335"/>
            <a:chExt cx="1345729" cy="2649022"/>
          </a:xfrm>
        </p:grpSpPr>
        <p:sp>
          <p:nvSpPr>
            <p:cNvPr id="23" name="Rounded Rectangle 22">
              <a:extLst>
                <a:ext uri="{FF2B5EF4-FFF2-40B4-BE49-F238E27FC236}">
                  <a16:creationId xmlns:a16="http://schemas.microsoft.com/office/drawing/2014/main" id="{93A069F0-6E0F-89CF-B772-707B1E0BE1A5}"/>
                </a:ext>
              </a:extLst>
            </p:cNvPr>
            <p:cNvSpPr/>
            <p:nvPr/>
          </p:nvSpPr>
          <p:spPr>
            <a:xfrm>
              <a:off x="9440801" y="3702335"/>
              <a:ext cx="1345729" cy="2649022"/>
            </a:xfrm>
            <a:prstGeom prst="roundRect">
              <a:avLst/>
            </a:prstGeom>
            <a:solidFill>
              <a:srgbClr val="FF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85CA"/>
                </a:solidFill>
              </a:endParaRPr>
            </a:p>
          </p:txBody>
        </p:sp>
        <p:pic>
          <p:nvPicPr>
            <p:cNvPr id="24" name="Picture 23" descr="Graphical user interface&#10;&#10;Description automatically generated">
              <a:extLst>
                <a:ext uri="{FF2B5EF4-FFF2-40B4-BE49-F238E27FC236}">
                  <a16:creationId xmlns:a16="http://schemas.microsoft.com/office/drawing/2014/main" id="{5DD7B001-328D-EA4A-E591-FCA0784C0E1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509163" y="3913675"/>
              <a:ext cx="1209004" cy="2243215"/>
            </a:xfrm>
            <a:prstGeom prst="rect">
              <a:avLst/>
            </a:prstGeom>
            <a:ln>
              <a:solidFill>
                <a:schemeClr val="bg2">
                  <a:lumMod val="75000"/>
                </a:schemeClr>
              </a:solidFill>
            </a:ln>
          </p:spPr>
        </p:pic>
      </p:grpSp>
      <p:sp>
        <p:nvSpPr>
          <p:cNvPr id="25" name="Rectangle 24">
            <a:extLst>
              <a:ext uri="{FF2B5EF4-FFF2-40B4-BE49-F238E27FC236}">
                <a16:creationId xmlns:a16="http://schemas.microsoft.com/office/drawing/2014/main" id="{A37EC584-83BB-60B7-548A-9D659887C876}"/>
              </a:ext>
            </a:extLst>
          </p:cNvPr>
          <p:cNvSpPr/>
          <p:nvPr/>
        </p:nvSpPr>
        <p:spPr>
          <a:xfrm>
            <a:off x="37071" y="6551809"/>
            <a:ext cx="2058577" cy="307777"/>
          </a:xfrm>
          <a:prstGeom prst="rect">
            <a:avLst/>
          </a:prstGeom>
        </p:spPr>
        <p:txBody>
          <a:bodyPr wrap="none">
            <a:spAutoFit/>
          </a:bodyPr>
          <a:lstStyle/>
          <a:p>
            <a:r>
              <a:rPr lang="en-US" sz="1400" dirty="0">
                <a:solidFill>
                  <a:srgbClr val="981D97"/>
                </a:solidFill>
                <a:latin typeface="Poppins" pitchFamily="2" charset="77"/>
                <a:cs typeface="Poppins" pitchFamily="2" charset="77"/>
              </a:rPr>
              <a:t>© WHOADOUGH.COM</a:t>
            </a:r>
          </a:p>
        </p:txBody>
      </p:sp>
      <p:graphicFrame>
        <p:nvGraphicFramePr>
          <p:cNvPr id="32" name="Table 6">
            <a:extLst>
              <a:ext uri="{FF2B5EF4-FFF2-40B4-BE49-F238E27FC236}">
                <a16:creationId xmlns:a16="http://schemas.microsoft.com/office/drawing/2014/main" id="{261276BB-7A9C-7C83-7787-BB0312F50D00}"/>
              </a:ext>
            </a:extLst>
          </p:cNvPr>
          <p:cNvGraphicFramePr>
            <a:graphicFrameLocks noGrp="1"/>
          </p:cNvGraphicFramePr>
          <p:nvPr>
            <p:extLst>
              <p:ext uri="{D42A27DB-BD31-4B8C-83A1-F6EECF244321}">
                <p14:modId xmlns:p14="http://schemas.microsoft.com/office/powerpoint/2010/main" val="1872958223"/>
              </p:ext>
            </p:extLst>
          </p:nvPr>
        </p:nvGraphicFramePr>
        <p:xfrm>
          <a:off x="6278596" y="3001658"/>
          <a:ext cx="5664493" cy="3295095"/>
        </p:xfrm>
        <a:graphic>
          <a:graphicData uri="http://schemas.openxmlformats.org/drawingml/2006/table">
            <a:tbl>
              <a:tblPr firstRow="1" bandRow="1">
                <a:tableStyleId>{5C22544A-7EE6-4342-B048-85BDC9FD1C3A}</a:tableStyleId>
              </a:tblPr>
              <a:tblGrid>
                <a:gridCol w="1814555">
                  <a:extLst>
                    <a:ext uri="{9D8B030D-6E8A-4147-A177-3AD203B41FA5}">
                      <a16:colId xmlns:a16="http://schemas.microsoft.com/office/drawing/2014/main" val="1088963955"/>
                    </a:ext>
                  </a:extLst>
                </a:gridCol>
                <a:gridCol w="968259">
                  <a:extLst>
                    <a:ext uri="{9D8B030D-6E8A-4147-A177-3AD203B41FA5}">
                      <a16:colId xmlns:a16="http://schemas.microsoft.com/office/drawing/2014/main" val="4134167241"/>
                    </a:ext>
                  </a:extLst>
                </a:gridCol>
                <a:gridCol w="926621">
                  <a:extLst>
                    <a:ext uri="{9D8B030D-6E8A-4147-A177-3AD203B41FA5}">
                      <a16:colId xmlns:a16="http://schemas.microsoft.com/office/drawing/2014/main" val="1821139841"/>
                    </a:ext>
                  </a:extLst>
                </a:gridCol>
                <a:gridCol w="970873">
                  <a:extLst>
                    <a:ext uri="{9D8B030D-6E8A-4147-A177-3AD203B41FA5}">
                      <a16:colId xmlns:a16="http://schemas.microsoft.com/office/drawing/2014/main" val="3800901770"/>
                    </a:ext>
                  </a:extLst>
                </a:gridCol>
                <a:gridCol w="984185">
                  <a:extLst>
                    <a:ext uri="{9D8B030D-6E8A-4147-A177-3AD203B41FA5}">
                      <a16:colId xmlns:a16="http://schemas.microsoft.com/office/drawing/2014/main" val="2401186061"/>
                    </a:ext>
                  </a:extLst>
                </a:gridCol>
              </a:tblGrid>
              <a:tr h="6460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bg1"/>
                        </a:solidFill>
                        <a:latin typeface="Frankfurter Std" panose="02000503020000020004" pitchFamily="2" charset="77"/>
                      </a:endParaRPr>
                    </a:p>
                  </a:txBody>
                  <a:tcP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endParaRPr lang="en-US" dirty="0">
                        <a:solidFill>
                          <a:schemeClr val="bg1"/>
                        </a:solidFill>
                        <a:latin typeface="Urbane Medium" pitchFamily="2" charset="77"/>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solidFill>
                          <a:schemeClr val="bg1"/>
                        </a:solidFill>
                        <a:latin typeface="Urbane Medium" pitchFamily="2" charset="77"/>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dirty="0">
                        <a:solidFill>
                          <a:schemeClr val="bg1"/>
                        </a:solidFill>
                        <a:latin typeface="Urbane Medium" pitchFamily="2" charset="77"/>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dirty="0">
                        <a:solidFill>
                          <a:schemeClr val="bg1"/>
                        </a:solidFill>
                        <a:latin typeface="Urbane Medium" pitchFamily="2" charset="77"/>
                      </a:endParaRPr>
                    </a:p>
                  </a:txBody>
                  <a:tcP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445892354"/>
                  </a:ext>
                </a:extLst>
              </a:tr>
              <a:tr h="6460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FFCD00"/>
                          </a:solidFill>
                          <a:latin typeface="Frankfurter Std" panose="02000503020000020004" pitchFamily="2" charset="77"/>
                        </a:rPr>
                        <a:t>Followers</a:t>
                      </a:r>
                    </a:p>
                  </a:txBody>
                  <a:tcPr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800" dirty="0">
                          <a:solidFill>
                            <a:schemeClr val="bg1"/>
                          </a:solidFill>
                          <a:latin typeface="Urbane Medium" pitchFamily="2" charset="77"/>
                        </a:rPr>
                        <a:t>22K</a:t>
                      </a:r>
                      <a:endParaRPr lang="en-US" dirty="0">
                        <a:solidFill>
                          <a:schemeClr val="bg1"/>
                        </a:solidFill>
                        <a:latin typeface="Urbane Medium" pitchFamily="2" charset="77"/>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bg1"/>
                          </a:solidFill>
                          <a:latin typeface="Urbane Medium" pitchFamily="2" charset="77"/>
                        </a:rPr>
                        <a:t>7.4K</a:t>
                      </a:r>
                      <a:endParaRPr lang="en-US" dirty="0">
                        <a:solidFill>
                          <a:schemeClr val="bg1"/>
                        </a:solidFill>
                        <a:latin typeface="Urbane Medium" pitchFamily="2" charset="77"/>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bg1"/>
                          </a:solidFill>
                          <a:latin typeface="Urbane Medium" pitchFamily="2" charset="77"/>
                        </a:rPr>
                        <a:t>1K</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bg1"/>
                          </a:solidFill>
                          <a:latin typeface="Urbane Medium" pitchFamily="2" charset="77"/>
                        </a:rPr>
                        <a:t>1.1K</a:t>
                      </a:r>
                    </a:p>
                  </a:txBody>
                  <a:tcPr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71835530"/>
                  </a:ext>
                </a:extLst>
              </a:tr>
              <a:tr h="676175">
                <a:tc>
                  <a:txBody>
                    <a:bodyPr/>
                    <a:lstStyle/>
                    <a:p>
                      <a:pPr algn="l"/>
                      <a:r>
                        <a:rPr lang="en-US" dirty="0">
                          <a:solidFill>
                            <a:srgbClr val="FFCD00"/>
                          </a:solidFill>
                          <a:latin typeface="Frankfurter Std" panose="02000503020000020004" pitchFamily="2" charset="77"/>
                        </a:rPr>
                        <a:t>Reach</a:t>
                      </a:r>
                    </a:p>
                  </a:txBody>
                  <a:tcPr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bg1"/>
                          </a:solidFill>
                          <a:latin typeface="Urbane Medium" pitchFamily="2" charset="77"/>
                        </a:rPr>
                        <a:t>1.4M</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bg1"/>
                          </a:solidFill>
                          <a:latin typeface="Urbane Medium" pitchFamily="2" charset="77"/>
                        </a:rPr>
                        <a:t>2.1M</a:t>
                      </a:r>
                      <a:endParaRPr lang="en-US" dirty="0">
                        <a:solidFill>
                          <a:schemeClr val="bg1"/>
                        </a:solidFill>
                        <a:latin typeface="Urbane Medium" pitchFamily="2" charset="77"/>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bg1"/>
                          </a:solidFill>
                          <a:latin typeface="Urbane Medium" pitchFamily="2" charset="77"/>
                        </a:rPr>
                        <a:t>5.5K</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bg1"/>
                          </a:solidFill>
                          <a:latin typeface="Urbane Medium" pitchFamily="2" charset="77"/>
                        </a:rPr>
                        <a:t>75K</a:t>
                      </a:r>
                    </a:p>
                  </a:txBody>
                  <a:tcPr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574990796"/>
                  </a:ext>
                </a:extLst>
              </a:tr>
              <a:tr h="663388">
                <a:tc>
                  <a:txBody>
                    <a:bodyPr/>
                    <a:lstStyle/>
                    <a:p>
                      <a:pPr algn="l"/>
                      <a:r>
                        <a:rPr lang="en-US" dirty="0">
                          <a:solidFill>
                            <a:srgbClr val="FFCD00"/>
                          </a:solidFill>
                          <a:latin typeface="Frankfurter Std" panose="02000503020000020004" pitchFamily="2" charset="77"/>
                        </a:rPr>
                        <a:t>Engagements</a:t>
                      </a:r>
                    </a:p>
                  </a:txBody>
                  <a:tcPr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800" dirty="0">
                          <a:solidFill>
                            <a:schemeClr val="bg1"/>
                          </a:solidFill>
                          <a:latin typeface="Urbane Medium" pitchFamily="2" charset="77"/>
                        </a:rPr>
                        <a:t>21K</a:t>
                      </a:r>
                      <a:endParaRPr lang="en-US" dirty="0">
                        <a:solidFill>
                          <a:schemeClr val="bg1"/>
                        </a:solidFill>
                        <a:latin typeface="Urbane Medium" pitchFamily="2" charset="77"/>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dirty="0">
                          <a:solidFill>
                            <a:schemeClr val="bg1"/>
                          </a:solidFill>
                          <a:latin typeface="Urbane Medium" pitchFamily="2" charset="77"/>
                        </a:rPr>
                        <a:t>1.8K</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dirty="0">
                          <a:solidFill>
                            <a:schemeClr val="bg1"/>
                          </a:solidFill>
                          <a:latin typeface="Urbane Medium" pitchFamily="2" charset="77"/>
                        </a:rPr>
                        <a:t>272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dirty="0">
                          <a:solidFill>
                            <a:schemeClr val="bg1"/>
                          </a:solidFill>
                          <a:latin typeface="Urbane Medium" pitchFamily="2" charset="77"/>
                        </a:rPr>
                        <a:t>6K</a:t>
                      </a:r>
                    </a:p>
                  </a:txBody>
                  <a:tcPr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555640857"/>
                  </a:ext>
                </a:extLst>
              </a:tr>
              <a:tr h="663388">
                <a:tc>
                  <a:txBody>
                    <a:bodyPr/>
                    <a:lstStyle/>
                    <a:p>
                      <a:pPr algn="l"/>
                      <a:r>
                        <a:rPr lang="en-US" dirty="0">
                          <a:solidFill>
                            <a:srgbClr val="FFCD00"/>
                          </a:solidFill>
                          <a:latin typeface="Frankfurter Std" panose="02000503020000020004" pitchFamily="2" charset="77"/>
                        </a:rPr>
                        <a:t>Views</a:t>
                      </a:r>
                    </a:p>
                  </a:txBody>
                  <a:tcPr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dirty="0">
                          <a:solidFill>
                            <a:schemeClr val="bg1"/>
                          </a:solidFill>
                          <a:latin typeface="Urbane Medium" pitchFamily="2" charset="77"/>
                        </a:rPr>
                        <a:t>3.4K</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dirty="0">
                          <a:solidFill>
                            <a:schemeClr val="bg1"/>
                          </a:solidFill>
                          <a:latin typeface="Urbane Medium" pitchFamily="2" charset="77"/>
                        </a:rPr>
                        <a:t>92K</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bg1"/>
                          </a:solidFill>
                          <a:latin typeface="Urbane Medium" pitchFamily="2" charset="77"/>
                        </a:rPr>
                        <a:t>1K</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800" dirty="0">
                          <a:solidFill>
                            <a:schemeClr val="bg1"/>
                          </a:solidFill>
                          <a:latin typeface="Urbane Medium" pitchFamily="2" charset="77"/>
                        </a:rPr>
                        <a:t>61.4K</a:t>
                      </a:r>
                      <a:endParaRPr lang="en-US" dirty="0">
                        <a:solidFill>
                          <a:schemeClr val="bg1"/>
                        </a:solidFill>
                        <a:latin typeface="Urbane Medium" pitchFamily="2" charset="77"/>
                      </a:endParaRPr>
                    </a:p>
                  </a:txBody>
                  <a:tcPr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154060639"/>
                  </a:ext>
                </a:extLst>
              </a:tr>
            </a:tbl>
          </a:graphicData>
        </a:graphic>
      </p:graphicFrame>
      <p:sp>
        <p:nvSpPr>
          <p:cNvPr id="36" name="TextBox 35">
            <a:extLst>
              <a:ext uri="{FF2B5EF4-FFF2-40B4-BE49-F238E27FC236}">
                <a16:creationId xmlns:a16="http://schemas.microsoft.com/office/drawing/2014/main" id="{2F5D8037-525F-104F-E8A8-2E79A8630115}"/>
              </a:ext>
            </a:extLst>
          </p:cNvPr>
          <p:cNvSpPr txBox="1"/>
          <p:nvPr/>
        </p:nvSpPr>
        <p:spPr>
          <a:xfrm>
            <a:off x="7525407" y="6531994"/>
            <a:ext cx="4666594" cy="307777"/>
          </a:xfrm>
          <a:prstGeom prst="rect">
            <a:avLst/>
          </a:prstGeom>
          <a:noFill/>
        </p:spPr>
        <p:txBody>
          <a:bodyPr wrap="square" rtlCol="0">
            <a:spAutoFit/>
          </a:bodyPr>
          <a:lstStyle/>
          <a:p>
            <a:r>
              <a:rPr lang="en-US" sz="1400" dirty="0">
                <a:solidFill>
                  <a:schemeClr val="bg1"/>
                </a:solidFill>
                <a:latin typeface="Poppins" pitchFamily="2" charset="77"/>
                <a:cs typeface="Poppins" pitchFamily="2" charset="77"/>
              </a:rPr>
              <a:t>     SALES@WHOADOUGH.COM | (440) 299-7894</a:t>
            </a:r>
          </a:p>
        </p:txBody>
      </p:sp>
      <p:pic>
        <p:nvPicPr>
          <p:cNvPr id="43" name="Picture 42">
            <a:extLst>
              <a:ext uri="{FF2B5EF4-FFF2-40B4-BE49-F238E27FC236}">
                <a16:creationId xmlns:a16="http://schemas.microsoft.com/office/drawing/2014/main" id="{76D31DC7-9106-A167-C041-FFF1A50A9B7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344707" y="3178927"/>
            <a:ext cx="235041" cy="235041"/>
          </a:xfrm>
          <a:prstGeom prst="rect">
            <a:avLst/>
          </a:prstGeom>
        </p:spPr>
      </p:pic>
      <p:pic>
        <p:nvPicPr>
          <p:cNvPr id="44" name="Picture 43">
            <a:extLst>
              <a:ext uri="{FF2B5EF4-FFF2-40B4-BE49-F238E27FC236}">
                <a16:creationId xmlns:a16="http://schemas.microsoft.com/office/drawing/2014/main" id="{9E9ABF3E-7C76-1F80-65F7-BC75A4B529C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434059" y="3154899"/>
            <a:ext cx="152824" cy="281518"/>
          </a:xfrm>
          <a:prstGeom prst="rect">
            <a:avLst/>
          </a:prstGeom>
        </p:spPr>
      </p:pic>
      <p:pic>
        <p:nvPicPr>
          <p:cNvPr id="45" name="Picture 44">
            <a:extLst>
              <a:ext uri="{FF2B5EF4-FFF2-40B4-BE49-F238E27FC236}">
                <a16:creationId xmlns:a16="http://schemas.microsoft.com/office/drawing/2014/main" id="{8700D109-5BB1-FB8E-A9E3-D06DB644354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02686" y="3138106"/>
            <a:ext cx="306539" cy="306539"/>
          </a:xfrm>
          <a:prstGeom prst="rect">
            <a:avLst/>
          </a:prstGeom>
        </p:spPr>
      </p:pic>
      <p:pic>
        <p:nvPicPr>
          <p:cNvPr id="46" name="Picture 45">
            <a:extLst>
              <a:ext uri="{FF2B5EF4-FFF2-40B4-BE49-F238E27FC236}">
                <a16:creationId xmlns:a16="http://schemas.microsoft.com/office/drawing/2014/main" id="{CE089E1E-5751-60D4-86D0-16E2435AC75D}"/>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1343347" y="3154899"/>
            <a:ext cx="235041" cy="272951"/>
          </a:xfrm>
          <a:prstGeom prst="rect">
            <a:avLst/>
          </a:prstGeom>
        </p:spPr>
      </p:pic>
      <p:sp>
        <p:nvSpPr>
          <p:cNvPr id="30" name="TextBox 29">
            <a:extLst>
              <a:ext uri="{FF2B5EF4-FFF2-40B4-BE49-F238E27FC236}">
                <a16:creationId xmlns:a16="http://schemas.microsoft.com/office/drawing/2014/main" id="{36959F0C-A33B-F1D3-FEE5-D131E85579EA}"/>
              </a:ext>
            </a:extLst>
          </p:cNvPr>
          <p:cNvSpPr txBox="1"/>
          <p:nvPr/>
        </p:nvSpPr>
        <p:spPr>
          <a:xfrm>
            <a:off x="276467" y="3562017"/>
            <a:ext cx="5888841" cy="2462213"/>
          </a:xfrm>
          <a:prstGeom prst="rect">
            <a:avLst/>
          </a:prstGeom>
          <a:noFill/>
        </p:spPr>
        <p:txBody>
          <a:bodyPr wrap="square" rtlCol="0">
            <a:spAutoFit/>
          </a:bodyPr>
          <a:lstStyle/>
          <a:p>
            <a:pPr marL="742950" lvl="1" indent="-285750">
              <a:buClr>
                <a:srgbClr val="D0006F"/>
              </a:buClr>
              <a:buSzPct val="150000"/>
              <a:buFont typeface="Arial" panose="020B0604020202020204" pitchFamily="34" charset="0"/>
              <a:buChar char="•"/>
            </a:pPr>
            <a:r>
              <a:rPr lang="en-US" sz="1400" dirty="0">
                <a:latin typeface="Poppins" charset="0"/>
                <a:ea typeface="Poppins" charset="0"/>
                <a:cs typeface="Poppins" charset="0"/>
              </a:rPr>
              <a:t>Awareness</a:t>
            </a:r>
          </a:p>
          <a:p>
            <a:pPr marL="1200150" lvl="2" indent="-285750">
              <a:buClr>
                <a:srgbClr val="D0006F"/>
              </a:buClr>
              <a:buSzPct val="150000"/>
              <a:buFont typeface="Arial" panose="020B0604020202020204" pitchFamily="34" charset="0"/>
              <a:buChar char="•"/>
            </a:pPr>
            <a:r>
              <a:rPr lang="en-US" sz="1400" dirty="0">
                <a:latin typeface="Poppins" charset="0"/>
                <a:ea typeface="Poppins" charset="0"/>
                <a:cs typeface="Poppins" charset="0"/>
              </a:rPr>
              <a:t>Geo-Targeted Media</a:t>
            </a:r>
          </a:p>
          <a:p>
            <a:pPr marL="1200150" lvl="2" indent="-285750">
              <a:buClr>
                <a:srgbClr val="D0006F"/>
              </a:buClr>
              <a:buSzPct val="150000"/>
              <a:buFont typeface="Arial" panose="020B0604020202020204" pitchFamily="34" charset="0"/>
              <a:buChar char="•"/>
            </a:pPr>
            <a:r>
              <a:rPr lang="en-US" sz="1400" dirty="0">
                <a:latin typeface="Poppins" charset="0"/>
                <a:ea typeface="Poppins" charset="0"/>
                <a:cs typeface="Poppins" charset="0"/>
              </a:rPr>
              <a:t>Paid &amp; Organic Social Media</a:t>
            </a:r>
          </a:p>
          <a:p>
            <a:pPr marL="1200150" lvl="2" indent="-285750">
              <a:buClr>
                <a:srgbClr val="D0006F"/>
              </a:buClr>
              <a:buSzPct val="150000"/>
              <a:buFont typeface="Arial" panose="020B0604020202020204" pitchFamily="34" charset="0"/>
              <a:buChar char="•"/>
            </a:pPr>
            <a:r>
              <a:rPr lang="en-US" sz="1400" dirty="0">
                <a:latin typeface="Poppins" charset="0"/>
                <a:ea typeface="Poppins" charset="0"/>
                <a:cs typeface="Poppins" charset="0"/>
              </a:rPr>
              <a:t>In store Demos</a:t>
            </a:r>
          </a:p>
          <a:p>
            <a:pPr marL="742950" lvl="1" indent="-285750">
              <a:buClr>
                <a:srgbClr val="D0006F"/>
              </a:buClr>
              <a:buSzPct val="150000"/>
              <a:buFont typeface="Arial" panose="020B0604020202020204" pitchFamily="34" charset="0"/>
              <a:buChar char="•"/>
            </a:pPr>
            <a:r>
              <a:rPr lang="en-US" sz="1400" dirty="0">
                <a:latin typeface="Poppins" charset="0"/>
                <a:ea typeface="Poppins" charset="0"/>
                <a:cs typeface="Poppins" charset="0"/>
              </a:rPr>
              <a:t>Engagement</a:t>
            </a:r>
          </a:p>
          <a:p>
            <a:pPr marL="1200150" lvl="2" indent="-285750">
              <a:buClr>
                <a:srgbClr val="D0006F"/>
              </a:buClr>
              <a:buSzPct val="150000"/>
              <a:buFont typeface="Arial" panose="020B0604020202020204" pitchFamily="34" charset="0"/>
              <a:buChar char="•"/>
            </a:pPr>
            <a:r>
              <a:rPr lang="en-US" sz="1400" dirty="0">
                <a:latin typeface="Poppins" charset="0"/>
                <a:ea typeface="Poppins" charset="0"/>
                <a:cs typeface="Poppins" charset="0"/>
              </a:rPr>
              <a:t>Push notifications leveraging mobile location data to reach consumers in the store	</a:t>
            </a:r>
          </a:p>
          <a:p>
            <a:pPr marL="742950" lvl="1" indent="-285750">
              <a:buClr>
                <a:srgbClr val="D0006F"/>
              </a:buClr>
              <a:buSzPct val="150000"/>
              <a:buFont typeface="Arial" panose="020B0604020202020204" pitchFamily="34" charset="0"/>
              <a:buChar char="•"/>
            </a:pPr>
            <a:r>
              <a:rPr lang="en-US" sz="1400" dirty="0">
                <a:latin typeface="Poppins" charset="0"/>
                <a:ea typeface="Poppins" charset="0"/>
                <a:cs typeface="Poppins" charset="0"/>
              </a:rPr>
              <a:t>Conversion</a:t>
            </a:r>
          </a:p>
          <a:p>
            <a:pPr marL="1200150" lvl="2" indent="-285750">
              <a:buClr>
                <a:srgbClr val="D0006F"/>
              </a:buClr>
              <a:buSzPct val="150000"/>
              <a:buFont typeface="Arial" panose="020B0604020202020204" pitchFamily="34" charset="0"/>
              <a:buChar char="•"/>
            </a:pPr>
            <a:r>
              <a:rPr lang="en-US" sz="1400" dirty="0">
                <a:latin typeface="Poppins" charset="0"/>
                <a:ea typeface="Poppins" charset="0"/>
                <a:cs typeface="Poppins" charset="0"/>
              </a:rPr>
              <a:t>Incentive based campaigns offered exclusively at retailer such as coupons and promotions.</a:t>
            </a:r>
          </a:p>
          <a:p>
            <a:pPr lvl="2">
              <a:buClr>
                <a:srgbClr val="D0006F"/>
              </a:buClr>
              <a:buSzPct val="150000"/>
            </a:pPr>
            <a:endParaRPr lang="en-US" sz="1400" dirty="0">
              <a:latin typeface="Poppins" charset="0"/>
              <a:ea typeface="Poppins" charset="0"/>
              <a:cs typeface="Poppins" charset="0"/>
            </a:endParaRPr>
          </a:p>
        </p:txBody>
      </p:sp>
      <p:sp>
        <p:nvSpPr>
          <p:cNvPr id="31" name="TextBox 30">
            <a:extLst>
              <a:ext uri="{FF2B5EF4-FFF2-40B4-BE49-F238E27FC236}">
                <a16:creationId xmlns:a16="http://schemas.microsoft.com/office/drawing/2014/main" id="{8888775D-3AC4-2AF3-703A-3224F90CBB66}"/>
              </a:ext>
            </a:extLst>
          </p:cNvPr>
          <p:cNvSpPr txBox="1"/>
          <p:nvPr/>
        </p:nvSpPr>
        <p:spPr>
          <a:xfrm>
            <a:off x="597361" y="925840"/>
            <a:ext cx="6052020" cy="1569660"/>
          </a:xfrm>
          <a:prstGeom prst="rect">
            <a:avLst/>
          </a:prstGeom>
          <a:noFill/>
        </p:spPr>
        <p:txBody>
          <a:bodyPr wrap="square" rtlCol="0">
            <a:spAutoFit/>
          </a:bodyPr>
          <a:lstStyle/>
          <a:p>
            <a:r>
              <a:rPr lang="en-US" sz="3200" dirty="0">
                <a:solidFill>
                  <a:srgbClr val="981D97"/>
                </a:solidFill>
                <a:latin typeface="Frankfurter Std" charset="0"/>
                <a:ea typeface="Frankfurter Std" charset="0"/>
                <a:cs typeface="Frankfurter Std" charset="0"/>
              </a:rPr>
              <a:t>Driving Brand </a:t>
            </a:r>
            <a:br>
              <a:rPr lang="en-US" sz="3200" dirty="0">
                <a:solidFill>
                  <a:srgbClr val="981D97"/>
                </a:solidFill>
                <a:latin typeface="Frankfurter Std" charset="0"/>
                <a:ea typeface="Frankfurter Std" charset="0"/>
                <a:cs typeface="Frankfurter Std" charset="0"/>
              </a:rPr>
            </a:br>
            <a:r>
              <a:rPr lang="en-US" sz="3200" dirty="0">
                <a:solidFill>
                  <a:srgbClr val="981D97"/>
                </a:solidFill>
                <a:latin typeface="Frankfurter Std" charset="0"/>
                <a:ea typeface="Frankfurter Std" charset="0"/>
                <a:cs typeface="Frankfurter Std" charset="0"/>
              </a:rPr>
              <a:t>Awareness &amp; </a:t>
            </a:r>
            <a:br>
              <a:rPr lang="en-US" sz="3200" dirty="0">
                <a:solidFill>
                  <a:srgbClr val="981D97"/>
                </a:solidFill>
                <a:latin typeface="Frankfurter Std" charset="0"/>
                <a:ea typeface="Frankfurter Std" charset="0"/>
                <a:cs typeface="Frankfurter Std" charset="0"/>
              </a:rPr>
            </a:br>
            <a:r>
              <a:rPr lang="en-US" sz="3200" dirty="0">
                <a:solidFill>
                  <a:srgbClr val="981D97"/>
                </a:solidFill>
                <a:latin typeface="Frankfurter Std" charset="0"/>
                <a:ea typeface="Frankfurter Std" charset="0"/>
                <a:cs typeface="Frankfurter Std" charset="0"/>
              </a:rPr>
              <a:t>Customer Engagement</a:t>
            </a:r>
          </a:p>
        </p:txBody>
      </p:sp>
      <p:sp>
        <p:nvSpPr>
          <p:cNvPr id="33" name="TextBox 32">
            <a:extLst>
              <a:ext uri="{FF2B5EF4-FFF2-40B4-BE49-F238E27FC236}">
                <a16:creationId xmlns:a16="http://schemas.microsoft.com/office/drawing/2014/main" id="{9C480566-37BC-6A84-D2C3-4F16DEB4702E}"/>
              </a:ext>
            </a:extLst>
          </p:cNvPr>
          <p:cNvSpPr txBox="1"/>
          <p:nvPr/>
        </p:nvSpPr>
        <p:spPr>
          <a:xfrm>
            <a:off x="594202" y="3044535"/>
            <a:ext cx="6052020" cy="400110"/>
          </a:xfrm>
          <a:prstGeom prst="rect">
            <a:avLst/>
          </a:prstGeom>
          <a:noFill/>
        </p:spPr>
        <p:txBody>
          <a:bodyPr wrap="square">
            <a:spAutoFit/>
          </a:bodyPr>
          <a:lstStyle/>
          <a:p>
            <a:pPr>
              <a:spcAft>
                <a:spcPts val="600"/>
              </a:spcAft>
            </a:pPr>
            <a:r>
              <a:rPr lang="en-US" sz="2000" dirty="0">
                <a:solidFill>
                  <a:srgbClr val="D0006F"/>
                </a:solidFill>
                <a:latin typeface="Poppins" charset="0"/>
                <a:ea typeface="Poppins" charset="0"/>
                <a:cs typeface="Poppins" charset="0"/>
              </a:rPr>
              <a:t>Digital Marketing Tactics</a:t>
            </a:r>
          </a:p>
        </p:txBody>
      </p:sp>
    </p:spTree>
    <p:extLst>
      <p:ext uri="{BB962C8B-B14F-4D97-AF65-F5344CB8AC3E}">
        <p14:creationId xmlns:p14="http://schemas.microsoft.com/office/powerpoint/2010/main" val="599155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0006F"/>
        </a:solidFill>
        <a:effectLst/>
      </p:bgPr>
    </p:bg>
    <p:spTree>
      <p:nvGrpSpPr>
        <p:cNvPr id="1" name=""/>
        <p:cNvGrpSpPr/>
        <p:nvPr/>
      </p:nvGrpSpPr>
      <p:grpSpPr>
        <a:xfrm>
          <a:off x="0" y="0"/>
          <a:ext cx="0" cy="0"/>
          <a:chOff x="0" y="0"/>
          <a:chExt cx="0" cy="0"/>
        </a:xfrm>
      </p:grpSpPr>
      <p:sp>
        <p:nvSpPr>
          <p:cNvPr id="3" name="TextBox 2"/>
          <p:cNvSpPr txBox="1"/>
          <p:nvPr/>
        </p:nvSpPr>
        <p:spPr>
          <a:xfrm>
            <a:off x="6096000" y="1014989"/>
            <a:ext cx="4549339" cy="984885"/>
          </a:xfrm>
          <a:prstGeom prst="rect">
            <a:avLst/>
          </a:prstGeom>
          <a:noFill/>
        </p:spPr>
        <p:txBody>
          <a:bodyPr wrap="square" rtlCol="0">
            <a:spAutoFit/>
          </a:bodyPr>
          <a:lstStyle/>
          <a:p>
            <a:pPr algn="ctr"/>
            <a:r>
              <a:rPr lang="en-US" sz="4000" kern="0" spc="100" dirty="0">
                <a:solidFill>
                  <a:schemeClr val="bg1"/>
                </a:solidFill>
                <a:latin typeface="Frankfurter Std" charset="0"/>
                <a:ea typeface="Frankfurter Std" charset="0"/>
                <a:cs typeface="Frankfurter Std" charset="0"/>
              </a:rPr>
              <a:t>Thank You!</a:t>
            </a:r>
            <a:endParaRPr lang="en-US" sz="4000" kern="0" dirty="0">
              <a:solidFill>
                <a:schemeClr val="bg1"/>
              </a:solidFill>
              <a:latin typeface="Frankfurter Std" charset="0"/>
              <a:ea typeface="Frankfurter Std" charset="0"/>
              <a:cs typeface="Frankfurter Std" charset="0"/>
            </a:endParaRPr>
          </a:p>
          <a:p>
            <a:endParaRPr lang="en-US" dirty="0"/>
          </a:p>
        </p:txBody>
      </p:sp>
      <p:pic>
        <p:nvPicPr>
          <p:cNvPr id="12" name="Picture 11">
            <a:extLst>
              <a:ext uri="{FF2B5EF4-FFF2-40B4-BE49-F238E27FC236}">
                <a16:creationId xmlns:a16="http://schemas.microsoft.com/office/drawing/2014/main" id="{C7523E34-6E4D-BB4E-8140-EDBCBC007EF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953" y="0"/>
            <a:ext cx="4549339" cy="6858000"/>
          </a:xfrm>
          <a:prstGeom prst="rect">
            <a:avLst/>
          </a:prstGeom>
        </p:spPr>
      </p:pic>
      <p:grpSp>
        <p:nvGrpSpPr>
          <p:cNvPr id="23" name="Group 22">
            <a:extLst>
              <a:ext uri="{FF2B5EF4-FFF2-40B4-BE49-F238E27FC236}">
                <a16:creationId xmlns:a16="http://schemas.microsoft.com/office/drawing/2014/main" id="{936196A9-E03D-74B2-EA9A-BE22F1A3DF0C}"/>
              </a:ext>
            </a:extLst>
          </p:cNvPr>
          <p:cNvGrpSpPr/>
          <p:nvPr/>
        </p:nvGrpSpPr>
        <p:grpSpPr>
          <a:xfrm>
            <a:off x="5460240" y="2023301"/>
            <a:ext cx="5802646" cy="3827994"/>
            <a:chOff x="5435158" y="1394038"/>
            <a:chExt cx="5802646" cy="3827994"/>
          </a:xfrm>
        </p:grpSpPr>
        <p:pic>
          <p:nvPicPr>
            <p:cNvPr id="2" name="Picture 1">
              <a:extLst>
                <a:ext uri="{FF2B5EF4-FFF2-40B4-BE49-F238E27FC236}">
                  <a16:creationId xmlns:a16="http://schemas.microsoft.com/office/drawing/2014/main" id="{641519BD-10E5-6402-BE7C-966773AAC2F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35158" y="1394038"/>
              <a:ext cx="5802646" cy="3827994"/>
            </a:xfrm>
            <a:prstGeom prst="rect">
              <a:avLst/>
            </a:prstGeom>
          </p:spPr>
        </p:pic>
        <p:sp>
          <p:nvSpPr>
            <p:cNvPr id="15" name="TextBox 14"/>
            <p:cNvSpPr txBox="1"/>
            <p:nvPr/>
          </p:nvSpPr>
          <p:spPr>
            <a:xfrm>
              <a:off x="6001763" y="1711026"/>
              <a:ext cx="4669436" cy="1477328"/>
            </a:xfrm>
            <a:prstGeom prst="rect">
              <a:avLst/>
            </a:prstGeom>
            <a:noFill/>
          </p:spPr>
          <p:txBody>
            <a:bodyPr wrap="square" rtlCol="0">
              <a:spAutoFit/>
            </a:bodyPr>
            <a:lstStyle/>
            <a:p>
              <a:pPr algn="ctr"/>
              <a:r>
                <a:rPr lang="en-US" spc="20" dirty="0">
                  <a:solidFill>
                    <a:schemeClr val="bg1"/>
                  </a:solidFill>
                  <a:latin typeface="Poppins" charset="0"/>
                  <a:ea typeface="Poppins" charset="0"/>
                  <a:cs typeface="Poppins" charset="0"/>
                </a:rPr>
                <a:t>For </a:t>
              </a:r>
              <a:r>
                <a:rPr lang="en-US" spc="40" dirty="0">
                  <a:solidFill>
                    <a:schemeClr val="bg1"/>
                  </a:solidFill>
                  <a:latin typeface="Poppins" charset="0"/>
                  <a:ea typeface="Poppins" charset="0"/>
                  <a:cs typeface="Poppins" charset="0"/>
                </a:rPr>
                <a:t>more </a:t>
              </a:r>
              <a:r>
                <a:rPr lang="en-US" spc="45" dirty="0">
                  <a:solidFill>
                    <a:schemeClr val="bg1"/>
                  </a:solidFill>
                  <a:latin typeface="Poppins" charset="0"/>
                  <a:ea typeface="Poppins" charset="0"/>
                  <a:cs typeface="Poppins" charset="0"/>
                </a:rPr>
                <a:t>information, </a:t>
              </a:r>
              <a:br>
                <a:rPr lang="en-US" spc="45" dirty="0">
                  <a:solidFill>
                    <a:schemeClr val="bg1"/>
                  </a:solidFill>
                  <a:latin typeface="Poppins" charset="0"/>
                  <a:ea typeface="Poppins" charset="0"/>
                  <a:cs typeface="Poppins" charset="0"/>
                </a:rPr>
              </a:br>
              <a:r>
                <a:rPr lang="en-US" spc="35" dirty="0">
                  <a:solidFill>
                    <a:schemeClr val="bg1"/>
                  </a:solidFill>
                  <a:latin typeface="Poppins" charset="0"/>
                  <a:ea typeface="Poppins" charset="0"/>
                  <a:cs typeface="Poppins" charset="0"/>
                </a:rPr>
                <a:t>please </a:t>
              </a:r>
              <a:r>
                <a:rPr lang="en-US" spc="55" dirty="0">
                  <a:solidFill>
                    <a:schemeClr val="bg1"/>
                  </a:solidFill>
                  <a:latin typeface="Poppins" charset="0"/>
                  <a:ea typeface="Poppins" charset="0"/>
                  <a:cs typeface="Poppins" charset="0"/>
                </a:rPr>
                <a:t>contact Todd Goldstein:</a:t>
              </a:r>
            </a:p>
            <a:p>
              <a:pPr algn="ctr"/>
              <a:endParaRPr lang="en-US" spc="55" dirty="0">
                <a:solidFill>
                  <a:schemeClr val="bg1"/>
                </a:solidFill>
                <a:latin typeface="Poppins" charset="0"/>
                <a:ea typeface="Poppins" charset="0"/>
                <a:cs typeface="Poppins" charset="0"/>
                <a:hlinkClick r:id="rId5">
                  <a:extLst>
                    <a:ext uri="{A12FA001-AC4F-418D-AE19-62706E023703}">
                      <ahyp:hlinkClr xmlns:ahyp="http://schemas.microsoft.com/office/drawing/2018/hyperlinkcolor" val="tx"/>
                    </a:ext>
                  </a:extLst>
                </a:hlinkClick>
              </a:endParaRPr>
            </a:p>
            <a:p>
              <a:pPr algn="ctr"/>
              <a:r>
                <a:rPr lang="en-US" spc="55" dirty="0">
                  <a:solidFill>
                    <a:schemeClr val="bg1"/>
                  </a:solidFill>
                  <a:latin typeface="Poppins" charset="0"/>
                  <a:ea typeface="Poppins" charset="0"/>
                  <a:cs typeface="Poppins" charset="0"/>
                  <a:hlinkClick r:id="rId5">
                    <a:extLst>
                      <a:ext uri="{A12FA001-AC4F-418D-AE19-62706E023703}">
                        <ahyp:hlinkClr xmlns:ahyp="http://schemas.microsoft.com/office/drawing/2018/hyperlinkcolor" val="tx"/>
                      </a:ext>
                    </a:extLst>
                  </a:hlinkClick>
                </a:rPr>
                <a:t>Sales@whoadough.com</a:t>
              </a:r>
              <a:endParaRPr lang="en-US" spc="55" dirty="0">
                <a:solidFill>
                  <a:schemeClr val="bg1"/>
                </a:solidFill>
                <a:latin typeface="Poppins" charset="0"/>
                <a:ea typeface="Poppins" charset="0"/>
                <a:cs typeface="Poppins" charset="0"/>
              </a:endParaRPr>
            </a:p>
            <a:p>
              <a:pPr algn="ctr"/>
              <a:r>
                <a:rPr lang="en-US" spc="55" dirty="0">
                  <a:solidFill>
                    <a:schemeClr val="bg1"/>
                  </a:solidFill>
                  <a:latin typeface="Poppins" charset="0"/>
                  <a:ea typeface="Poppins" charset="0"/>
                  <a:cs typeface="Poppins" charset="0"/>
                </a:rPr>
                <a:t>440-299-7894</a:t>
              </a:r>
              <a:endParaRPr lang="en-US" dirty="0">
                <a:solidFill>
                  <a:schemeClr val="bg1"/>
                </a:solidFill>
                <a:latin typeface="Poppins" charset="0"/>
                <a:ea typeface="Poppins" charset="0"/>
                <a:cs typeface="Poppins" charset="0"/>
              </a:endParaRPr>
            </a:p>
          </p:txBody>
        </p:sp>
        <p:grpSp>
          <p:nvGrpSpPr>
            <p:cNvPr id="22" name="Group 21">
              <a:extLst>
                <a:ext uri="{FF2B5EF4-FFF2-40B4-BE49-F238E27FC236}">
                  <a16:creationId xmlns:a16="http://schemas.microsoft.com/office/drawing/2014/main" id="{D7CB5B6A-2512-EEBB-0264-EC69571D3A05}"/>
                </a:ext>
              </a:extLst>
            </p:cNvPr>
            <p:cNvGrpSpPr/>
            <p:nvPr/>
          </p:nvGrpSpPr>
          <p:grpSpPr>
            <a:xfrm>
              <a:off x="6097170" y="3505342"/>
              <a:ext cx="4777421" cy="786759"/>
              <a:chOff x="5910900" y="3243125"/>
              <a:chExt cx="4777421" cy="786759"/>
            </a:xfrm>
          </p:grpSpPr>
          <p:sp>
            <p:nvSpPr>
              <p:cNvPr id="10" name="TextBox 9"/>
              <p:cNvSpPr txBox="1"/>
              <p:nvPr/>
            </p:nvSpPr>
            <p:spPr>
              <a:xfrm>
                <a:off x="6312293" y="3243125"/>
                <a:ext cx="1847025" cy="338554"/>
              </a:xfrm>
              <a:prstGeom prst="rect">
                <a:avLst/>
              </a:prstGeom>
              <a:noFill/>
            </p:spPr>
            <p:txBody>
              <a:bodyPr wrap="square" rtlCol="0">
                <a:spAutoFit/>
              </a:bodyPr>
              <a:lstStyle/>
              <a:p>
                <a:r>
                  <a:rPr lang="en-US" sz="1600" spc="-20" dirty="0">
                    <a:solidFill>
                      <a:srgbClr val="FFFFFF"/>
                    </a:solidFill>
                    <a:latin typeface="Poppins" charset="0"/>
                    <a:ea typeface="Poppins" charset="0"/>
                    <a:cs typeface="Poppins" charset="0"/>
                  </a:rPr>
                  <a:t>@</a:t>
                </a:r>
                <a:r>
                  <a:rPr lang="en-US" sz="1600" spc="-20" dirty="0" err="1">
                    <a:solidFill>
                      <a:srgbClr val="FFFFFF"/>
                    </a:solidFill>
                    <a:latin typeface="Poppins" charset="0"/>
                    <a:ea typeface="Poppins" charset="0"/>
                    <a:cs typeface="Poppins" charset="0"/>
                  </a:rPr>
                  <a:t>whoadough</a:t>
                </a:r>
                <a:r>
                  <a:rPr lang="en-US" sz="1600" spc="-20" dirty="0">
                    <a:solidFill>
                      <a:srgbClr val="FFFFFF"/>
                    </a:solidFill>
                    <a:latin typeface="Poppins" charset="0"/>
                    <a:ea typeface="Poppins" charset="0"/>
                    <a:cs typeface="Poppins" charset="0"/>
                  </a:rPr>
                  <a:t>_</a:t>
                </a:r>
                <a:endParaRPr lang="en-US" sz="1600" dirty="0">
                  <a:latin typeface="Poppins" charset="0"/>
                  <a:ea typeface="Poppins" charset="0"/>
                  <a:cs typeface="Poppins" charset="0"/>
                </a:endParaRPr>
              </a:p>
            </p:txBody>
          </p:sp>
          <p:sp>
            <p:nvSpPr>
              <p:cNvPr id="11" name="Rectangle 10"/>
              <p:cNvSpPr/>
              <p:nvPr/>
            </p:nvSpPr>
            <p:spPr>
              <a:xfrm>
                <a:off x="6312293" y="3691330"/>
                <a:ext cx="1611339" cy="338554"/>
              </a:xfrm>
              <a:prstGeom prst="rect">
                <a:avLst/>
              </a:prstGeom>
            </p:spPr>
            <p:txBody>
              <a:bodyPr wrap="none">
                <a:spAutoFit/>
              </a:bodyPr>
              <a:lstStyle/>
              <a:p>
                <a:r>
                  <a:rPr lang="en-US" sz="1600" spc="-20" dirty="0">
                    <a:solidFill>
                      <a:srgbClr val="FFFFFF"/>
                    </a:solidFill>
                    <a:latin typeface="Poppins" charset="0"/>
                    <a:ea typeface="Poppins" charset="0"/>
                    <a:cs typeface="Poppins" charset="0"/>
                  </a:rPr>
                  <a:t>@</a:t>
                </a:r>
                <a:r>
                  <a:rPr lang="en-US" sz="1600" spc="-20" dirty="0" err="1">
                    <a:solidFill>
                      <a:srgbClr val="FFFFFF"/>
                    </a:solidFill>
                    <a:latin typeface="Poppins" charset="0"/>
                    <a:ea typeface="Poppins" charset="0"/>
                    <a:cs typeface="Poppins" charset="0"/>
                  </a:rPr>
                  <a:t>whoadough</a:t>
                </a:r>
                <a:endParaRPr lang="en-US" sz="1600" dirty="0">
                  <a:latin typeface="Poppins" charset="0"/>
                  <a:ea typeface="Poppins" charset="0"/>
                  <a:cs typeface="Poppins" charset="0"/>
                </a:endParaRPr>
              </a:p>
            </p:txBody>
          </p:sp>
          <p:sp>
            <p:nvSpPr>
              <p:cNvPr id="13" name="Rectangle 12"/>
              <p:cNvSpPr/>
              <p:nvPr/>
            </p:nvSpPr>
            <p:spPr>
              <a:xfrm>
                <a:off x="8841296" y="3691330"/>
                <a:ext cx="1847025" cy="338554"/>
              </a:xfrm>
              <a:prstGeom prst="rect">
                <a:avLst/>
              </a:prstGeom>
            </p:spPr>
            <p:txBody>
              <a:bodyPr wrap="square">
                <a:spAutoFit/>
              </a:bodyPr>
              <a:lstStyle/>
              <a:p>
                <a:r>
                  <a:rPr lang="en-US" sz="1600" spc="-20" dirty="0">
                    <a:solidFill>
                      <a:srgbClr val="FFFFFF"/>
                    </a:solidFill>
                    <a:latin typeface="Poppins" charset="0"/>
                    <a:ea typeface="Poppins" charset="0"/>
                    <a:cs typeface="Poppins" charset="0"/>
                  </a:rPr>
                  <a:t>@whoadough</a:t>
                </a:r>
                <a:endParaRPr lang="en-US" sz="1600" dirty="0"/>
              </a:p>
            </p:txBody>
          </p:sp>
          <p:sp>
            <p:nvSpPr>
              <p:cNvPr id="14" name="Rectangle 13"/>
              <p:cNvSpPr/>
              <p:nvPr/>
            </p:nvSpPr>
            <p:spPr>
              <a:xfrm>
                <a:off x="8826893" y="3243125"/>
                <a:ext cx="1847025" cy="338554"/>
              </a:xfrm>
              <a:prstGeom prst="rect">
                <a:avLst/>
              </a:prstGeom>
            </p:spPr>
            <p:txBody>
              <a:bodyPr wrap="square">
                <a:spAutoFit/>
              </a:bodyPr>
              <a:lstStyle/>
              <a:p>
                <a:r>
                  <a:rPr lang="en-US" sz="1600" spc="-20" dirty="0">
                    <a:solidFill>
                      <a:srgbClr val="FFFFFF"/>
                    </a:solidFill>
                    <a:latin typeface="Poppins" charset="0"/>
                    <a:ea typeface="Poppins" charset="0"/>
                    <a:cs typeface="Poppins" charset="0"/>
                  </a:rPr>
                  <a:t>@whoadough</a:t>
                </a:r>
                <a:endParaRPr lang="en-US" sz="1600" dirty="0"/>
              </a:p>
            </p:txBody>
          </p:sp>
          <p:pic>
            <p:nvPicPr>
              <p:cNvPr id="16" name="Picture 15">
                <a:extLst>
                  <a:ext uri="{FF2B5EF4-FFF2-40B4-BE49-F238E27FC236}">
                    <a16:creationId xmlns:a16="http://schemas.microsoft.com/office/drawing/2014/main" id="{4A197385-80D4-288C-F5C2-EE404E1F51E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484670" y="3271643"/>
                <a:ext cx="152824" cy="281518"/>
              </a:xfrm>
              <a:prstGeom prst="rect">
                <a:avLst/>
              </a:prstGeom>
            </p:spPr>
          </p:pic>
          <p:pic>
            <p:nvPicPr>
              <p:cNvPr id="17" name="Picture 16">
                <a:extLst>
                  <a:ext uri="{FF2B5EF4-FFF2-40B4-BE49-F238E27FC236}">
                    <a16:creationId xmlns:a16="http://schemas.microsoft.com/office/drawing/2014/main" id="{6C0636E7-AE0E-E803-35F3-4CE678ECD91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910900" y="3259132"/>
                <a:ext cx="306539" cy="306539"/>
              </a:xfrm>
              <a:prstGeom prst="rect">
                <a:avLst/>
              </a:prstGeom>
            </p:spPr>
          </p:pic>
          <p:pic>
            <p:nvPicPr>
              <p:cNvPr id="19" name="Picture 18">
                <a:extLst>
                  <a:ext uri="{FF2B5EF4-FFF2-40B4-BE49-F238E27FC236}">
                    <a16:creationId xmlns:a16="http://schemas.microsoft.com/office/drawing/2014/main" id="{99881466-1BF1-37B0-A753-88A8AA433B16}"/>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461250" y="3727701"/>
                <a:ext cx="235041" cy="235041"/>
              </a:xfrm>
              <a:prstGeom prst="rect">
                <a:avLst/>
              </a:prstGeom>
            </p:spPr>
          </p:pic>
        </p:grpSp>
      </p:grpSp>
      <p:pic>
        <p:nvPicPr>
          <p:cNvPr id="4" name="Picture 3">
            <a:extLst>
              <a:ext uri="{FF2B5EF4-FFF2-40B4-BE49-F238E27FC236}">
                <a16:creationId xmlns:a16="http://schemas.microsoft.com/office/drawing/2014/main" id="{27C5202E-B856-F28D-D058-CA7ADB38082D}"/>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160432" y="4615611"/>
            <a:ext cx="235041" cy="272951"/>
          </a:xfrm>
          <a:prstGeom prst="rect">
            <a:avLst/>
          </a:prstGeom>
        </p:spPr>
      </p:pic>
    </p:spTree>
    <p:extLst>
      <p:ext uri="{BB962C8B-B14F-4D97-AF65-F5344CB8AC3E}">
        <p14:creationId xmlns:p14="http://schemas.microsoft.com/office/powerpoint/2010/main" val="3119671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05623" y="2070615"/>
            <a:ext cx="5777319" cy="3754874"/>
          </a:xfrm>
          <a:prstGeom prst="rect">
            <a:avLst/>
          </a:prstGeom>
          <a:noFill/>
        </p:spPr>
        <p:txBody>
          <a:bodyPr wrap="square" rtlCol="0">
            <a:spAutoFit/>
          </a:bodyPr>
          <a:lstStyle/>
          <a:p>
            <a:pPr marL="285750" indent="-285750">
              <a:buClr>
                <a:srgbClr val="D0006F"/>
              </a:buClr>
              <a:buSzPct val="150000"/>
              <a:buFont typeface="Arial" charset="0"/>
              <a:buChar char="•"/>
            </a:pPr>
            <a:r>
              <a:rPr lang="en-US" sz="1400" dirty="0">
                <a:latin typeface="Poppins" charset="0"/>
                <a:ea typeface="Poppins" charset="0"/>
                <a:cs typeface="Poppins" charset="0"/>
              </a:rPr>
              <a:t>Todd Goldstein is an entrepreneur and “foodie” who spent the last decade helping entrepreneurs get their start. </a:t>
            </a:r>
          </a:p>
          <a:p>
            <a:pPr>
              <a:buClr>
                <a:srgbClr val="D0006F"/>
              </a:buClr>
              <a:buSzPct val="150000"/>
            </a:pPr>
            <a:endParaRPr lang="en-US" sz="1400" dirty="0">
              <a:latin typeface="Poppins" charset="0"/>
              <a:ea typeface="Poppins" charset="0"/>
              <a:cs typeface="Poppins" charset="0"/>
            </a:endParaRPr>
          </a:p>
          <a:p>
            <a:pPr marL="285750" indent="-285750">
              <a:buClr>
                <a:srgbClr val="D0006F"/>
              </a:buClr>
              <a:buSzPct val="150000"/>
              <a:buFont typeface="Arial" charset="0"/>
              <a:buChar char="•"/>
            </a:pPr>
            <a:r>
              <a:rPr lang="en-US" sz="1400" dirty="0">
                <a:latin typeface="Poppins" charset="0"/>
                <a:ea typeface="Poppins" charset="0"/>
                <a:cs typeface="Poppins" charset="0"/>
              </a:rPr>
              <a:t>In 2011, Todd was diagnosed with a gluten intolerance which jumpstarted his hunt for gluten free products. When his sons were born in 2015 and 2017, they were also diagnosed with a gluten intolerance, increasing his desire to create a gluten free treat that the whole family could enjoy. </a:t>
            </a:r>
          </a:p>
          <a:p>
            <a:pPr marL="285750" indent="-285750">
              <a:buClr>
                <a:srgbClr val="D0006F"/>
              </a:buClr>
              <a:buSzPct val="150000"/>
              <a:buFont typeface="Arial" charset="0"/>
              <a:buChar char="•"/>
            </a:pPr>
            <a:endParaRPr lang="en-US" sz="1400" dirty="0">
              <a:latin typeface="Poppins" charset="0"/>
              <a:ea typeface="Poppins" charset="0"/>
              <a:cs typeface="Poppins" charset="0"/>
            </a:endParaRPr>
          </a:p>
          <a:p>
            <a:pPr marL="285750" indent="-285750">
              <a:buClr>
                <a:srgbClr val="D0006F"/>
              </a:buClr>
              <a:buSzPct val="150000"/>
              <a:buFont typeface="Arial" charset="0"/>
              <a:buChar char="•"/>
            </a:pPr>
            <a:r>
              <a:rPr lang="en-US" sz="1400" dirty="0">
                <a:latin typeface="Poppins" charset="0"/>
                <a:ea typeface="Poppins" charset="0"/>
                <a:cs typeface="Poppins" charset="0"/>
              </a:rPr>
              <a:t>Todd and his team recognized that the cookie dough market was a growing trend but still left those with allergies in the raw. Too often, we hear that healthful food tastes bad. So, after 19 iterations and with lots of community feedback, we have developed </a:t>
            </a:r>
            <a:r>
              <a:rPr lang="en-US" sz="1400" dirty="0">
                <a:solidFill>
                  <a:srgbClr val="D0006F"/>
                </a:solidFill>
                <a:latin typeface="Frankfurter Std" charset="0"/>
                <a:ea typeface="Frankfurter Std" charset="0"/>
                <a:cs typeface="Poppins" pitchFamily="2" charset="77"/>
              </a:rPr>
              <a:t>WHOA DOUGH</a:t>
            </a:r>
            <a:r>
              <a:rPr lang="en-US" sz="1400" dirty="0">
                <a:solidFill>
                  <a:srgbClr val="D0006F"/>
                </a:solidFill>
                <a:latin typeface="Poppins" charset="0"/>
                <a:ea typeface="Frankfurter Std" charset="0"/>
                <a:cs typeface="Poppins" pitchFamily="2" charset="77"/>
              </a:rPr>
              <a:t>:</a:t>
            </a:r>
            <a:r>
              <a:rPr lang="en-US" sz="1400" dirty="0">
                <a:solidFill>
                  <a:srgbClr val="D0006F"/>
                </a:solidFill>
                <a:latin typeface="Poppins" charset="0"/>
                <a:ea typeface="Poppins" charset="0"/>
                <a:cs typeface="Poppins" charset="0"/>
              </a:rPr>
              <a:t> </a:t>
            </a:r>
            <a:r>
              <a:rPr lang="en-US" sz="1400" dirty="0">
                <a:latin typeface="Poppins" charset="0"/>
                <a:ea typeface="Poppins" charset="0"/>
                <a:cs typeface="Poppins" charset="0"/>
              </a:rPr>
              <a:t>a gluten free, vegan, dairy free, soy free, egg free, non-GMO, damn good tasting cookie dough bar perfect for on-the-go snacking. </a:t>
            </a:r>
          </a:p>
        </p:txBody>
      </p:sp>
      <p:grpSp>
        <p:nvGrpSpPr>
          <p:cNvPr id="9" name="Group 8">
            <a:extLst>
              <a:ext uri="{FF2B5EF4-FFF2-40B4-BE49-F238E27FC236}">
                <a16:creationId xmlns:a16="http://schemas.microsoft.com/office/drawing/2014/main" id="{8D033D47-F204-C541-8BDE-095CA958CD67}"/>
              </a:ext>
            </a:extLst>
          </p:cNvPr>
          <p:cNvGrpSpPr/>
          <p:nvPr/>
        </p:nvGrpSpPr>
        <p:grpSpPr>
          <a:xfrm>
            <a:off x="7460972" y="-36467"/>
            <a:ext cx="4731028" cy="7048500"/>
            <a:chOff x="7460972" y="-36467"/>
            <a:chExt cx="4731028" cy="7048500"/>
          </a:xfrm>
        </p:grpSpPr>
        <p:sp>
          <p:nvSpPr>
            <p:cNvPr id="8" name="Rectangle 7">
              <a:extLst>
                <a:ext uri="{FF2B5EF4-FFF2-40B4-BE49-F238E27FC236}">
                  <a16:creationId xmlns:a16="http://schemas.microsoft.com/office/drawing/2014/main" id="{01A07DED-FBA1-537F-B76E-98F2978EAC82}"/>
                </a:ext>
              </a:extLst>
            </p:cNvPr>
            <p:cNvSpPr/>
            <p:nvPr/>
          </p:nvSpPr>
          <p:spPr>
            <a:xfrm>
              <a:off x="7460973" y="-36467"/>
              <a:ext cx="4731027" cy="7048500"/>
            </a:xfrm>
            <a:prstGeom prst="rect">
              <a:avLst/>
            </a:prstGeom>
            <a:solidFill>
              <a:srgbClr val="D000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460972" y="1584960"/>
              <a:ext cx="4731027" cy="3805646"/>
            </a:xfrm>
            <a:prstGeom prst="rect">
              <a:avLst/>
            </a:prstGeom>
            <a:ln>
              <a:noFill/>
            </a:ln>
          </p:spPr>
        </p:pic>
      </p:grpSp>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7033521" flipV="1">
            <a:off x="8373926" y="1021861"/>
            <a:ext cx="1349988" cy="891067"/>
          </a:xfrm>
          <a:prstGeom prst="rect">
            <a:avLst/>
          </a:prstGeom>
        </p:spPr>
      </p:pic>
      <p:sp>
        <p:nvSpPr>
          <p:cNvPr id="6" name="TextBox 5"/>
          <p:cNvSpPr txBox="1"/>
          <p:nvPr/>
        </p:nvSpPr>
        <p:spPr>
          <a:xfrm>
            <a:off x="9726122" y="847157"/>
            <a:ext cx="1931785" cy="553998"/>
          </a:xfrm>
          <a:prstGeom prst="rect">
            <a:avLst/>
          </a:prstGeom>
          <a:noFill/>
        </p:spPr>
        <p:txBody>
          <a:bodyPr wrap="square" rtlCol="0">
            <a:spAutoFit/>
          </a:bodyPr>
          <a:lstStyle/>
          <a:p>
            <a:r>
              <a:rPr lang="en-US" sz="3000" dirty="0">
                <a:solidFill>
                  <a:srgbClr val="FECC2F"/>
                </a:solidFill>
                <a:latin typeface="Frankfurter Std" charset="0"/>
                <a:ea typeface="Frankfurter Std" charset="0"/>
                <a:cs typeface="Frankfurter Std" charset="0"/>
              </a:rPr>
              <a:t>Founder</a:t>
            </a:r>
          </a:p>
        </p:txBody>
      </p:sp>
      <p:sp>
        <p:nvSpPr>
          <p:cNvPr id="7" name="Rectangle 6"/>
          <p:cNvSpPr/>
          <p:nvPr/>
        </p:nvSpPr>
        <p:spPr>
          <a:xfrm>
            <a:off x="7780282" y="5326923"/>
            <a:ext cx="1973617" cy="553998"/>
          </a:xfrm>
          <a:prstGeom prst="rect">
            <a:avLst/>
          </a:prstGeom>
        </p:spPr>
        <p:txBody>
          <a:bodyPr wrap="none">
            <a:spAutoFit/>
          </a:bodyPr>
          <a:lstStyle/>
          <a:p>
            <a:r>
              <a:rPr lang="is-IS" sz="3000" b="1" dirty="0">
                <a:solidFill>
                  <a:srgbClr val="FECC2F"/>
                </a:solidFill>
                <a:latin typeface="Frankfurter Std" charset="0"/>
                <a:ea typeface="Frankfurter Std" charset="0"/>
                <a:cs typeface="Frankfurter Std" charset="0"/>
              </a:rPr>
              <a:t>The Boys</a:t>
            </a:r>
            <a:endParaRPr lang="en-US" sz="3000" dirty="0">
              <a:solidFill>
                <a:srgbClr val="FECC2F"/>
              </a:solidFill>
              <a:latin typeface="Frankfurter Std" charset="0"/>
              <a:ea typeface="Frankfurter Std" charset="0"/>
              <a:cs typeface="Frankfurter Std" charset="0"/>
            </a:endParaRPr>
          </a:p>
        </p:txBody>
      </p:sp>
      <p:sp>
        <p:nvSpPr>
          <p:cNvPr id="12" name="TextBox 11">
            <a:extLst>
              <a:ext uri="{FF2B5EF4-FFF2-40B4-BE49-F238E27FC236}">
                <a16:creationId xmlns:a16="http://schemas.microsoft.com/office/drawing/2014/main" id="{AB4857D3-193C-7740-9EBD-6E5A28A80145}"/>
              </a:ext>
            </a:extLst>
          </p:cNvPr>
          <p:cNvSpPr txBox="1"/>
          <p:nvPr/>
        </p:nvSpPr>
        <p:spPr>
          <a:xfrm>
            <a:off x="0" y="6531232"/>
            <a:ext cx="3163252" cy="307777"/>
          </a:xfrm>
          <a:prstGeom prst="rect">
            <a:avLst/>
          </a:prstGeom>
          <a:noFill/>
        </p:spPr>
        <p:txBody>
          <a:bodyPr wrap="square" rtlCol="0">
            <a:spAutoFit/>
          </a:bodyPr>
          <a:lstStyle/>
          <a:p>
            <a:r>
              <a:rPr lang="en-US" sz="1400" dirty="0">
                <a:solidFill>
                  <a:srgbClr val="981D97"/>
                </a:solidFill>
                <a:latin typeface="Poppins" pitchFamily="2" charset="77"/>
                <a:cs typeface="Poppins" pitchFamily="2" charset="77"/>
              </a:rPr>
              <a:t>© WHOADOUGH.COM</a:t>
            </a:r>
          </a:p>
        </p:txBody>
      </p:sp>
      <p:sp>
        <p:nvSpPr>
          <p:cNvPr id="14" name="TextBox 13">
            <a:extLst>
              <a:ext uri="{FF2B5EF4-FFF2-40B4-BE49-F238E27FC236}">
                <a16:creationId xmlns:a16="http://schemas.microsoft.com/office/drawing/2014/main" id="{FA5BDA08-7396-BB46-B631-03640CB1291A}"/>
              </a:ext>
            </a:extLst>
          </p:cNvPr>
          <p:cNvSpPr txBox="1"/>
          <p:nvPr/>
        </p:nvSpPr>
        <p:spPr>
          <a:xfrm>
            <a:off x="7841000" y="6531994"/>
            <a:ext cx="5214599" cy="307777"/>
          </a:xfrm>
          <a:prstGeom prst="rect">
            <a:avLst/>
          </a:prstGeom>
          <a:noFill/>
        </p:spPr>
        <p:txBody>
          <a:bodyPr wrap="square" rtlCol="0">
            <a:spAutoFit/>
          </a:bodyPr>
          <a:lstStyle/>
          <a:p>
            <a:r>
              <a:rPr lang="en-US" sz="1400" dirty="0">
                <a:solidFill>
                  <a:srgbClr val="FFFFFF"/>
                </a:solidFill>
                <a:latin typeface="Poppins" pitchFamily="2" charset="77"/>
                <a:cs typeface="Poppins" pitchFamily="2" charset="77"/>
              </a:rPr>
              <a:t>     SALES@WHOADOUGH.COM | (440) 299-7894</a:t>
            </a:r>
          </a:p>
        </p:txBody>
      </p:sp>
      <p:pic>
        <p:nvPicPr>
          <p:cNvPr id="10" name="Picture 9">
            <a:extLst>
              <a:ext uri="{FF2B5EF4-FFF2-40B4-BE49-F238E27FC236}">
                <a16:creationId xmlns:a16="http://schemas.microsoft.com/office/drawing/2014/main" id="{8914EA68-266B-B1EA-E850-8244115A996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8230344" flipV="1">
            <a:off x="9884354" y="4923664"/>
            <a:ext cx="1349988" cy="891067"/>
          </a:xfrm>
          <a:prstGeom prst="rect">
            <a:avLst/>
          </a:prstGeom>
        </p:spPr>
      </p:pic>
      <p:sp>
        <p:nvSpPr>
          <p:cNvPr id="13" name="TextBox 12">
            <a:extLst>
              <a:ext uri="{FF2B5EF4-FFF2-40B4-BE49-F238E27FC236}">
                <a16:creationId xmlns:a16="http://schemas.microsoft.com/office/drawing/2014/main" id="{0EAF7BE6-E749-4BE1-E68A-57EC5F753824}"/>
              </a:ext>
            </a:extLst>
          </p:cNvPr>
          <p:cNvSpPr txBox="1"/>
          <p:nvPr/>
        </p:nvSpPr>
        <p:spPr>
          <a:xfrm>
            <a:off x="705623" y="877074"/>
            <a:ext cx="6052020" cy="707886"/>
          </a:xfrm>
          <a:prstGeom prst="rect">
            <a:avLst/>
          </a:prstGeom>
          <a:noFill/>
        </p:spPr>
        <p:txBody>
          <a:bodyPr wrap="square" rtlCol="0">
            <a:spAutoFit/>
          </a:bodyPr>
          <a:lstStyle/>
          <a:p>
            <a:r>
              <a:rPr lang="en-US" sz="4000" dirty="0">
                <a:solidFill>
                  <a:srgbClr val="981D97"/>
                </a:solidFill>
                <a:latin typeface="Frankfurter Std" charset="0"/>
                <a:ea typeface="Frankfurter Std" charset="0"/>
                <a:cs typeface="Frankfurter Std" charset="0"/>
              </a:rPr>
              <a:t>Brand Story</a:t>
            </a:r>
          </a:p>
        </p:txBody>
      </p:sp>
      <p:sp>
        <p:nvSpPr>
          <p:cNvPr id="15" name="TextBox 14">
            <a:extLst>
              <a:ext uri="{FF2B5EF4-FFF2-40B4-BE49-F238E27FC236}">
                <a16:creationId xmlns:a16="http://schemas.microsoft.com/office/drawing/2014/main" id="{56F09F29-2EFA-67BF-4C15-A412F63495E3}"/>
              </a:ext>
            </a:extLst>
          </p:cNvPr>
          <p:cNvSpPr txBox="1"/>
          <p:nvPr/>
        </p:nvSpPr>
        <p:spPr>
          <a:xfrm>
            <a:off x="705623" y="1520540"/>
            <a:ext cx="6052020" cy="400110"/>
          </a:xfrm>
          <a:prstGeom prst="rect">
            <a:avLst/>
          </a:prstGeom>
          <a:noFill/>
        </p:spPr>
        <p:txBody>
          <a:bodyPr wrap="square">
            <a:spAutoFit/>
          </a:bodyPr>
          <a:lstStyle/>
          <a:p>
            <a:pPr>
              <a:spcAft>
                <a:spcPts val="600"/>
              </a:spcAft>
            </a:pPr>
            <a:r>
              <a:rPr lang="en-US" sz="2000" dirty="0">
                <a:solidFill>
                  <a:srgbClr val="D0006F"/>
                </a:solidFill>
                <a:latin typeface="Poppins" charset="0"/>
                <a:ea typeface="Poppins" charset="0"/>
                <a:cs typeface="Poppins" charset="0"/>
              </a:rPr>
              <a:t>We Challenged the Cookie Dough Status Quo </a:t>
            </a:r>
          </a:p>
        </p:txBody>
      </p:sp>
    </p:spTree>
    <p:extLst>
      <p:ext uri="{BB962C8B-B14F-4D97-AF65-F5344CB8AC3E}">
        <p14:creationId xmlns:p14="http://schemas.microsoft.com/office/powerpoint/2010/main" val="2035220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20640" y="513556"/>
            <a:ext cx="6038157" cy="642137"/>
          </a:xfrm>
        </p:spPr>
        <p:txBody>
          <a:bodyPr>
            <a:normAutofit/>
          </a:bodyPr>
          <a:lstStyle/>
          <a:p>
            <a:r>
              <a:rPr lang="en-US" sz="4000" dirty="0">
                <a:solidFill>
                  <a:srgbClr val="981D97"/>
                </a:solidFill>
                <a:latin typeface="Frankfurter Std" charset="0"/>
                <a:ea typeface="Frankfurter Std" charset="0"/>
                <a:cs typeface="Frankfurter Std" charset="0"/>
              </a:rPr>
              <a:t>The Whoa Dough Way</a:t>
            </a:r>
          </a:p>
        </p:txBody>
      </p:sp>
      <p:sp>
        <p:nvSpPr>
          <p:cNvPr id="4" name="TextBox 3">
            <a:extLst>
              <a:ext uri="{FF2B5EF4-FFF2-40B4-BE49-F238E27FC236}">
                <a16:creationId xmlns:a16="http://schemas.microsoft.com/office/drawing/2014/main" id="{7119E876-F82B-D544-A8D1-B047CD855F18}"/>
              </a:ext>
            </a:extLst>
          </p:cNvPr>
          <p:cNvSpPr txBox="1"/>
          <p:nvPr/>
        </p:nvSpPr>
        <p:spPr>
          <a:xfrm>
            <a:off x="5120640" y="1323266"/>
            <a:ext cx="6104708" cy="3416320"/>
          </a:xfrm>
          <a:prstGeom prst="rect">
            <a:avLst/>
          </a:prstGeom>
          <a:noFill/>
        </p:spPr>
        <p:txBody>
          <a:bodyPr wrap="square" rtlCol="0">
            <a:spAutoFit/>
          </a:bodyPr>
          <a:lstStyle/>
          <a:p>
            <a:r>
              <a:rPr lang="en-US" sz="2400" b="1" dirty="0">
                <a:solidFill>
                  <a:srgbClr val="D0006F"/>
                </a:solidFill>
                <a:latin typeface="Poppins" pitchFamily="2" charset="77"/>
                <a:cs typeface="Poppins" pitchFamily="2" charset="77"/>
              </a:rPr>
              <a:t>Whoa Dough</a:t>
            </a:r>
            <a:r>
              <a:rPr lang="en-US" sz="2400" dirty="0">
                <a:solidFill>
                  <a:srgbClr val="D0006F"/>
                </a:solidFill>
                <a:latin typeface="Poppins" pitchFamily="2" charset="77"/>
                <a:cs typeface="Poppins" pitchFamily="2" charset="77"/>
              </a:rPr>
              <a:t> is the amazing gluten free, plant based, non-GMO, dairy-free, egg-free, soy-free, allergen-free*, no artificial flavor having, only nine ingredient having, protein delivering, happy-inducing, craving crushing, starting at only 140 calories, health conscious cookie dough bar! </a:t>
            </a:r>
            <a:br>
              <a:rPr lang="en-US" sz="2400" dirty="0">
                <a:solidFill>
                  <a:srgbClr val="D0006F"/>
                </a:solidFill>
                <a:latin typeface="Poppins" pitchFamily="2" charset="77"/>
                <a:cs typeface="Poppins" pitchFamily="2" charset="77"/>
              </a:rPr>
            </a:br>
            <a:r>
              <a:rPr lang="en-US" sz="2400" dirty="0">
                <a:solidFill>
                  <a:srgbClr val="D0006F"/>
                </a:solidFill>
                <a:latin typeface="Poppins" pitchFamily="2" charset="77"/>
                <a:cs typeface="Poppins" pitchFamily="2" charset="77"/>
              </a:rPr>
              <a:t>And,</a:t>
            </a:r>
            <a:r>
              <a:rPr lang="en-US" sz="2400" b="1" i="1" dirty="0">
                <a:solidFill>
                  <a:srgbClr val="D0006F"/>
                </a:solidFill>
                <a:latin typeface="Poppins" pitchFamily="2" charset="77"/>
                <a:cs typeface="Poppins" pitchFamily="2" charset="77"/>
              </a:rPr>
              <a:t> </a:t>
            </a:r>
            <a:r>
              <a:rPr lang="en-US" sz="2400" b="1" dirty="0">
                <a:solidFill>
                  <a:srgbClr val="D0006F"/>
                </a:solidFill>
                <a:latin typeface="Poppins" pitchFamily="2" charset="77"/>
                <a:cs typeface="Poppins" pitchFamily="2" charset="77"/>
              </a:rPr>
              <a:t>YES</a:t>
            </a:r>
            <a:r>
              <a:rPr lang="en-US" sz="2400" b="1" i="1" dirty="0">
                <a:solidFill>
                  <a:srgbClr val="D0006F"/>
                </a:solidFill>
                <a:latin typeface="Poppins" pitchFamily="2" charset="77"/>
                <a:cs typeface="Poppins" pitchFamily="2" charset="77"/>
              </a:rPr>
              <a:t>, </a:t>
            </a:r>
            <a:r>
              <a:rPr lang="en-US" sz="2400" dirty="0">
                <a:solidFill>
                  <a:srgbClr val="D0006F"/>
                </a:solidFill>
                <a:latin typeface="Poppins" pitchFamily="2" charset="77"/>
                <a:cs typeface="Poppins" pitchFamily="2" charset="77"/>
              </a:rPr>
              <a:t>they’re</a:t>
            </a:r>
            <a:r>
              <a:rPr lang="en-US" sz="2400" b="1" dirty="0">
                <a:solidFill>
                  <a:srgbClr val="D0006F"/>
                </a:solidFill>
                <a:latin typeface="Poppins" pitchFamily="2" charset="77"/>
                <a:cs typeface="Poppins" pitchFamily="2" charset="77"/>
              </a:rPr>
              <a:t> VEGAN.</a:t>
            </a:r>
            <a:endParaRPr lang="en-US" sz="2400" dirty="0">
              <a:solidFill>
                <a:srgbClr val="D0006F"/>
              </a:solidFill>
              <a:latin typeface="Poppins" pitchFamily="2" charset="77"/>
              <a:cs typeface="Poppins" pitchFamily="2" charset="77"/>
            </a:endParaRPr>
          </a:p>
        </p:txBody>
      </p:sp>
      <p:sp>
        <p:nvSpPr>
          <p:cNvPr id="7" name="Rectangle 6">
            <a:extLst>
              <a:ext uri="{FF2B5EF4-FFF2-40B4-BE49-F238E27FC236}">
                <a16:creationId xmlns:a16="http://schemas.microsoft.com/office/drawing/2014/main" id="{D62B75DA-51D2-A943-878E-0F21837E5583}"/>
              </a:ext>
            </a:extLst>
          </p:cNvPr>
          <p:cNvSpPr/>
          <p:nvPr/>
        </p:nvSpPr>
        <p:spPr>
          <a:xfrm>
            <a:off x="0" y="6524368"/>
            <a:ext cx="12192000" cy="333632"/>
          </a:xfrm>
          <a:prstGeom prst="rect">
            <a:avLst/>
          </a:prstGeom>
          <a:solidFill>
            <a:srgbClr val="981D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93E15E25-8D00-624C-869B-43A8D24A175A}"/>
              </a:ext>
            </a:extLst>
          </p:cNvPr>
          <p:cNvSpPr/>
          <p:nvPr/>
        </p:nvSpPr>
        <p:spPr>
          <a:xfrm>
            <a:off x="37071" y="6551809"/>
            <a:ext cx="2058577" cy="307777"/>
          </a:xfrm>
          <a:prstGeom prst="rect">
            <a:avLst/>
          </a:prstGeom>
        </p:spPr>
        <p:txBody>
          <a:bodyPr wrap="none">
            <a:spAutoFit/>
          </a:bodyPr>
          <a:lstStyle/>
          <a:p>
            <a:r>
              <a:rPr lang="en-US" sz="1400" dirty="0">
                <a:solidFill>
                  <a:srgbClr val="FFCD00"/>
                </a:solidFill>
                <a:latin typeface="Poppins" pitchFamily="2" charset="77"/>
                <a:cs typeface="Poppins" pitchFamily="2" charset="77"/>
              </a:rPr>
              <a:t>© WHOADOUGH.COM</a:t>
            </a:r>
          </a:p>
        </p:txBody>
      </p:sp>
      <p:cxnSp>
        <p:nvCxnSpPr>
          <p:cNvPr id="10" name="Straight Connector 9">
            <a:extLst>
              <a:ext uri="{FF2B5EF4-FFF2-40B4-BE49-F238E27FC236}">
                <a16:creationId xmlns:a16="http://schemas.microsoft.com/office/drawing/2014/main" id="{95533A7D-434D-DE4E-A901-2120DBBF7A98}"/>
              </a:ext>
            </a:extLst>
          </p:cNvPr>
          <p:cNvCxnSpPr>
            <a:cxnSpLocks/>
          </p:cNvCxnSpPr>
          <p:nvPr/>
        </p:nvCxnSpPr>
        <p:spPr>
          <a:xfrm>
            <a:off x="10509131" y="6625379"/>
            <a:ext cx="0" cy="148279"/>
          </a:xfrm>
          <a:prstGeom prst="line">
            <a:avLst/>
          </a:prstGeom>
        </p:spPr>
        <p:style>
          <a:lnRef idx="1">
            <a:schemeClr val="accent4"/>
          </a:lnRef>
          <a:fillRef idx="0">
            <a:schemeClr val="accent4"/>
          </a:fillRef>
          <a:effectRef idx="0">
            <a:schemeClr val="accent4"/>
          </a:effectRef>
          <a:fontRef idx="minor">
            <a:schemeClr val="tx1"/>
          </a:fontRef>
        </p:style>
      </p:cxnSp>
      <p:sp>
        <p:nvSpPr>
          <p:cNvPr id="6" name="TextBox 5">
            <a:extLst>
              <a:ext uri="{FF2B5EF4-FFF2-40B4-BE49-F238E27FC236}">
                <a16:creationId xmlns:a16="http://schemas.microsoft.com/office/drawing/2014/main" id="{F8F885B3-AB9F-2C4F-BAB0-E48E873E360A}"/>
              </a:ext>
            </a:extLst>
          </p:cNvPr>
          <p:cNvSpPr txBox="1"/>
          <p:nvPr/>
        </p:nvSpPr>
        <p:spPr>
          <a:xfrm>
            <a:off x="5120640" y="4739586"/>
            <a:ext cx="5254171" cy="307777"/>
          </a:xfrm>
          <a:prstGeom prst="rect">
            <a:avLst/>
          </a:prstGeom>
          <a:noFill/>
        </p:spPr>
        <p:txBody>
          <a:bodyPr wrap="square" rtlCol="0">
            <a:spAutoFit/>
          </a:bodyPr>
          <a:lstStyle/>
          <a:p>
            <a:r>
              <a:rPr lang="en-US" sz="1400" dirty="0">
                <a:solidFill>
                  <a:srgbClr val="981D97"/>
                </a:solidFill>
                <a:latin typeface="Poppins" pitchFamily="2" charset="77"/>
                <a:cs typeface="Poppins" pitchFamily="2" charset="77"/>
              </a:rPr>
              <a:t>*Only two of our flavors contain nuts</a:t>
            </a:r>
          </a:p>
        </p:txBody>
      </p:sp>
      <p:pic>
        <p:nvPicPr>
          <p:cNvPr id="12" name="Picture Placeholder 9" descr="A picture containing pink, clock&#10;&#10;Description automatically generated">
            <a:extLst>
              <a:ext uri="{FF2B5EF4-FFF2-40B4-BE49-F238E27FC236}">
                <a16:creationId xmlns:a16="http://schemas.microsoft.com/office/drawing/2014/main" id="{1A1CD34C-150E-6448-A1B5-0BECFCD505D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95325" y="618854"/>
            <a:ext cx="4019550" cy="4030065"/>
          </a:xfrm>
          <a:prstGeom prst="rect">
            <a:avLst/>
          </a:prstGeom>
        </p:spPr>
      </p:pic>
      <p:sp>
        <p:nvSpPr>
          <p:cNvPr id="13" name="TextBox 12">
            <a:extLst>
              <a:ext uri="{FF2B5EF4-FFF2-40B4-BE49-F238E27FC236}">
                <a16:creationId xmlns:a16="http://schemas.microsoft.com/office/drawing/2014/main" id="{E24D9B82-B3BB-8FE3-5821-E15A2E742686}"/>
              </a:ext>
            </a:extLst>
          </p:cNvPr>
          <p:cNvSpPr txBox="1"/>
          <p:nvPr/>
        </p:nvSpPr>
        <p:spPr>
          <a:xfrm>
            <a:off x="7841000" y="6531994"/>
            <a:ext cx="5214599" cy="307777"/>
          </a:xfrm>
          <a:prstGeom prst="rect">
            <a:avLst/>
          </a:prstGeom>
          <a:noFill/>
        </p:spPr>
        <p:txBody>
          <a:bodyPr wrap="square" rtlCol="0">
            <a:spAutoFit/>
          </a:bodyPr>
          <a:lstStyle/>
          <a:p>
            <a:r>
              <a:rPr lang="en-US" sz="1400" dirty="0">
                <a:solidFill>
                  <a:srgbClr val="FFCD00"/>
                </a:solidFill>
                <a:latin typeface="Poppins" pitchFamily="2" charset="77"/>
                <a:cs typeface="Poppins" pitchFamily="2" charset="77"/>
              </a:rPr>
              <a:t>     SALES@WHOADOUGH.COM | (440) 299-7894</a:t>
            </a:r>
          </a:p>
        </p:txBody>
      </p:sp>
      <p:pic>
        <p:nvPicPr>
          <p:cNvPr id="9" name="Picture 8">
            <a:extLst>
              <a:ext uri="{FF2B5EF4-FFF2-40B4-BE49-F238E27FC236}">
                <a16:creationId xmlns:a16="http://schemas.microsoft.com/office/drawing/2014/main" id="{46A6D04E-4926-6A5C-DE49-09FD82252F4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120640" y="5170967"/>
            <a:ext cx="4019550" cy="1045624"/>
          </a:xfrm>
          <a:prstGeom prst="rect">
            <a:avLst/>
          </a:prstGeom>
        </p:spPr>
      </p:pic>
      <p:pic>
        <p:nvPicPr>
          <p:cNvPr id="11" name="Picture 10">
            <a:extLst>
              <a:ext uri="{FF2B5EF4-FFF2-40B4-BE49-F238E27FC236}">
                <a16:creationId xmlns:a16="http://schemas.microsoft.com/office/drawing/2014/main" id="{D0447546-E509-1B45-53A9-1E9FF2C7DDB0}"/>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140190" y="5439779"/>
            <a:ext cx="6858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1608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FEA55A-D6EB-8E65-BDB7-3E1F609A7CA4}"/>
              </a:ext>
            </a:extLst>
          </p:cNvPr>
          <p:cNvSpPr txBox="1"/>
          <p:nvPr/>
        </p:nvSpPr>
        <p:spPr>
          <a:xfrm>
            <a:off x="2264365" y="962224"/>
            <a:ext cx="7663270" cy="707886"/>
          </a:xfrm>
          <a:prstGeom prst="rect">
            <a:avLst/>
          </a:prstGeom>
          <a:noFill/>
        </p:spPr>
        <p:txBody>
          <a:bodyPr wrap="square" rtlCol="0">
            <a:spAutoFit/>
          </a:bodyPr>
          <a:lstStyle/>
          <a:p>
            <a:pPr algn="ctr"/>
            <a:r>
              <a:rPr lang="en-US" sz="4000" dirty="0">
                <a:solidFill>
                  <a:srgbClr val="981D97"/>
                </a:solidFill>
                <a:latin typeface="Frankfurter Std" charset="0"/>
                <a:ea typeface="Frankfurter Std" charset="0"/>
                <a:cs typeface="Frankfurter Std" charset="0"/>
              </a:rPr>
              <a:t>Live healthy, Snack Happy</a:t>
            </a:r>
          </a:p>
        </p:txBody>
      </p:sp>
      <p:sp>
        <p:nvSpPr>
          <p:cNvPr id="4" name="TextBox 3">
            <a:extLst>
              <a:ext uri="{FF2B5EF4-FFF2-40B4-BE49-F238E27FC236}">
                <a16:creationId xmlns:a16="http://schemas.microsoft.com/office/drawing/2014/main" id="{4A125616-91AC-7E03-48F1-61B60C86997E}"/>
              </a:ext>
            </a:extLst>
          </p:cNvPr>
          <p:cNvSpPr txBox="1"/>
          <p:nvPr/>
        </p:nvSpPr>
        <p:spPr>
          <a:xfrm>
            <a:off x="3069990" y="1781276"/>
            <a:ext cx="6052020" cy="400110"/>
          </a:xfrm>
          <a:prstGeom prst="rect">
            <a:avLst/>
          </a:prstGeom>
          <a:noFill/>
        </p:spPr>
        <p:txBody>
          <a:bodyPr wrap="square">
            <a:spAutoFit/>
          </a:bodyPr>
          <a:lstStyle/>
          <a:p>
            <a:pPr algn="ctr">
              <a:spcAft>
                <a:spcPts val="600"/>
              </a:spcAft>
            </a:pPr>
            <a:r>
              <a:rPr lang="en-US" sz="2000" dirty="0">
                <a:solidFill>
                  <a:srgbClr val="D0006F"/>
                </a:solidFill>
                <a:latin typeface="Poppins" charset="0"/>
                <a:ea typeface="Poppins" charset="0"/>
                <a:cs typeface="Poppins" charset="0"/>
              </a:rPr>
              <a:t>140-170 calories, 4-5g protein</a:t>
            </a:r>
          </a:p>
        </p:txBody>
      </p:sp>
      <p:sp>
        <p:nvSpPr>
          <p:cNvPr id="5" name="Rectangle 4">
            <a:extLst>
              <a:ext uri="{FF2B5EF4-FFF2-40B4-BE49-F238E27FC236}">
                <a16:creationId xmlns:a16="http://schemas.microsoft.com/office/drawing/2014/main" id="{37216B60-D2D1-F746-B952-646635154F97}"/>
              </a:ext>
            </a:extLst>
          </p:cNvPr>
          <p:cNvSpPr/>
          <p:nvPr/>
        </p:nvSpPr>
        <p:spPr>
          <a:xfrm>
            <a:off x="0" y="6524368"/>
            <a:ext cx="12192000" cy="333632"/>
          </a:xfrm>
          <a:prstGeom prst="rect">
            <a:avLst/>
          </a:prstGeom>
          <a:solidFill>
            <a:srgbClr val="981D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E2425FED-A870-EFA0-30E2-3D0FF7BBC8EB}"/>
              </a:ext>
            </a:extLst>
          </p:cNvPr>
          <p:cNvSpPr/>
          <p:nvPr/>
        </p:nvSpPr>
        <p:spPr>
          <a:xfrm>
            <a:off x="37071" y="6551809"/>
            <a:ext cx="2058577" cy="307777"/>
          </a:xfrm>
          <a:prstGeom prst="rect">
            <a:avLst/>
          </a:prstGeom>
        </p:spPr>
        <p:txBody>
          <a:bodyPr wrap="none">
            <a:spAutoFit/>
          </a:bodyPr>
          <a:lstStyle/>
          <a:p>
            <a:r>
              <a:rPr lang="en-US" sz="1400" dirty="0">
                <a:solidFill>
                  <a:srgbClr val="FECC2F"/>
                </a:solidFill>
                <a:latin typeface="Poppins" pitchFamily="2" charset="77"/>
                <a:cs typeface="Poppins" pitchFamily="2" charset="77"/>
              </a:rPr>
              <a:t>© WHOADOUGH.COM</a:t>
            </a:r>
          </a:p>
        </p:txBody>
      </p:sp>
      <p:sp>
        <p:nvSpPr>
          <p:cNvPr id="7" name="TextBox 6">
            <a:extLst>
              <a:ext uri="{FF2B5EF4-FFF2-40B4-BE49-F238E27FC236}">
                <a16:creationId xmlns:a16="http://schemas.microsoft.com/office/drawing/2014/main" id="{5EB55BD3-8551-D773-118D-252DF58A2AE3}"/>
              </a:ext>
            </a:extLst>
          </p:cNvPr>
          <p:cNvSpPr txBox="1"/>
          <p:nvPr/>
        </p:nvSpPr>
        <p:spPr>
          <a:xfrm>
            <a:off x="7841000" y="6531994"/>
            <a:ext cx="5214599" cy="307777"/>
          </a:xfrm>
          <a:prstGeom prst="rect">
            <a:avLst/>
          </a:prstGeom>
          <a:noFill/>
        </p:spPr>
        <p:txBody>
          <a:bodyPr wrap="square" rtlCol="0">
            <a:spAutoFit/>
          </a:bodyPr>
          <a:lstStyle/>
          <a:p>
            <a:r>
              <a:rPr lang="en-US" sz="1400" dirty="0">
                <a:solidFill>
                  <a:srgbClr val="FECC2F"/>
                </a:solidFill>
                <a:latin typeface="Poppins" pitchFamily="2" charset="77"/>
                <a:cs typeface="Poppins" pitchFamily="2" charset="77"/>
              </a:rPr>
              <a:t>     SALES@WHOADOUGH.COM | (440) 299-7894</a:t>
            </a:r>
          </a:p>
        </p:txBody>
      </p:sp>
      <p:pic>
        <p:nvPicPr>
          <p:cNvPr id="9" name="Picture 8" descr="A picture containing text, general supply&#10;&#10;Description automatically generated">
            <a:extLst>
              <a:ext uri="{FF2B5EF4-FFF2-40B4-BE49-F238E27FC236}">
                <a16:creationId xmlns:a16="http://schemas.microsoft.com/office/drawing/2014/main" id="{905EE55C-60D7-6CD2-3A57-95209782ABFA}"/>
              </a:ext>
            </a:extLst>
          </p:cNvPr>
          <p:cNvPicPr>
            <a:picLocks noChangeAspect="1"/>
          </p:cNvPicPr>
          <p:nvPr/>
        </p:nvPicPr>
        <p:blipFill>
          <a:blip r:embed="rId2"/>
          <a:stretch>
            <a:fillRect/>
          </a:stretch>
        </p:blipFill>
        <p:spPr>
          <a:xfrm>
            <a:off x="2440733" y="2660975"/>
            <a:ext cx="8459510" cy="3383804"/>
          </a:xfrm>
          <a:prstGeom prst="rect">
            <a:avLst/>
          </a:prstGeom>
        </p:spPr>
      </p:pic>
    </p:spTree>
    <p:extLst>
      <p:ext uri="{BB962C8B-B14F-4D97-AF65-F5344CB8AC3E}">
        <p14:creationId xmlns:p14="http://schemas.microsoft.com/office/powerpoint/2010/main" val="2635168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2248" y="0"/>
            <a:ext cx="5826451" cy="754053"/>
          </a:xfrm>
          <a:prstGeom prst="rect">
            <a:avLst/>
          </a:prstGeom>
          <a:noFill/>
        </p:spPr>
        <p:txBody>
          <a:bodyPr wrap="square" rtlCol="0">
            <a:spAutoFit/>
          </a:bodyPr>
          <a:lstStyle/>
          <a:p>
            <a:r>
              <a:rPr lang="en-US" sz="4300" dirty="0">
                <a:solidFill>
                  <a:srgbClr val="981D97"/>
                </a:solidFill>
                <a:latin typeface="Frankfurter Std" charset="0"/>
                <a:ea typeface="Frankfurter Std" charset="0"/>
                <a:cs typeface="Frankfurter Std" charset="0"/>
              </a:rPr>
              <a:t>Why Whoa Dough? </a:t>
            </a:r>
          </a:p>
        </p:txBody>
      </p:sp>
      <p:sp>
        <p:nvSpPr>
          <p:cNvPr id="2" name="TextBox 1"/>
          <p:cNvSpPr txBox="1"/>
          <p:nvPr/>
        </p:nvSpPr>
        <p:spPr>
          <a:xfrm>
            <a:off x="300374" y="694697"/>
            <a:ext cx="4578497" cy="400110"/>
          </a:xfrm>
          <a:prstGeom prst="rect">
            <a:avLst/>
          </a:prstGeom>
          <a:noFill/>
        </p:spPr>
        <p:txBody>
          <a:bodyPr wrap="none" rtlCol="0">
            <a:spAutoFit/>
          </a:bodyPr>
          <a:lstStyle/>
          <a:p>
            <a:r>
              <a:rPr lang="en-US" sz="2000" b="1" dirty="0">
                <a:solidFill>
                  <a:srgbClr val="FECC2F"/>
                </a:solidFill>
                <a:latin typeface="Poppins" charset="0"/>
                <a:ea typeface="Poppins" charset="0"/>
                <a:cs typeface="Poppins" charset="0"/>
              </a:rPr>
              <a:t>How We Compare to Competition</a:t>
            </a:r>
          </a:p>
        </p:txBody>
      </p:sp>
      <p:pic>
        <p:nvPicPr>
          <p:cNvPr id="6" name="Picture 5">
            <a:extLst>
              <a:ext uri="{FF2B5EF4-FFF2-40B4-BE49-F238E27FC236}">
                <a16:creationId xmlns:a16="http://schemas.microsoft.com/office/drawing/2014/main" id="{496071F0-E444-784F-A562-4079371C1CB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92949" y="24712"/>
            <a:ext cx="13184575" cy="7424057"/>
          </a:xfrm>
          <a:prstGeom prst="rect">
            <a:avLst/>
          </a:prstGeom>
        </p:spPr>
      </p:pic>
      <p:sp>
        <p:nvSpPr>
          <p:cNvPr id="7" name="Rectangle 6">
            <a:extLst>
              <a:ext uri="{FF2B5EF4-FFF2-40B4-BE49-F238E27FC236}">
                <a16:creationId xmlns:a16="http://schemas.microsoft.com/office/drawing/2014/main" id="{17BE9539-7255-1F47-9108-9804C0172864}"/>
              </a:ext>
            </a:extLst>
          </p:cNvPr>
          <p:cNvSpPr/>
          <p:nvPr/>
        </p:nvSpPr>
        <p:spPr>
          <a:xfrm>
            <a:off x="0" y="6524368"/>
            <a:ext cx="12192000" cy="333632"/>
          </a:xfrm>
          <a:prstGeom prst="rect">
            <a:avLst/>
          </a:prstGeom>
          <a:solidFill>
            <a:srgbClr val="981D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7767518C-7B61-A84D-84A4-A152B9E7D422}"/>
              </a:ext>
            </a:extLst>
          </p:cNvPr>
          <p:cNvSpPr/>
          <p:nvPr/>
        </p:nvSpPr>
        <p:spPr>
          <a:xfrm>
            <a:off x="37071" y="6551809"/>
            <a:ext cx="2058577" cy="307777"/>
          </a:xfrm>
          <a:prstGeom prst="rect">
            <a:avLst/>
          </a:prstGeom>
        </p:spPr>
        <p:txBody>
          <a:bodyPr wrap="none">
            <a:spAutoFit/>
          </a:bodyPr>
          <a:lstStyle/>
          <a:p>
            <a:r>
              <a:rPr lang="en-US" sz="1400" dirty="0">
                <a:solidFill>
                  <a:srgbClr val="FECC2F"/>
                </a:solidFill>
                <a:latin typeface="Poppins" pitchFamily="2" charset="77"/>
                <a:cs typeface="Poppins" pitchFamily="2" charset="77"/>
              </a:rPr>
              <a:t>© WHOADOUGH.COM</a:t>
            </a:r>
          </a:p>
        </p:txBody>
      </p:sp>
      <p:sp>
        <p:nvSpPr>
          <p:cNvPr id="10" name="TextBox 9">
            <a:extLst>
              <a:ext uri="{FF2B5EF4-FFF2-40B4-BE49-F238E27FC236}">
                <a16:creationId xmlns:a16="http://schemas.microsoft.com/office/drawing/2014/main" id="{59D72B20-A789-A344-9311-BE8A0D7EB08F}"/>
              </a:ext>
            </a:extLst>
          </p:cNvPr>
          <p:cNvSpPr txBox="1"/>
          <p:nvPr/>
        </p:nvSpPr>
        <p:spPr>
          <a:xfrm>
            <a:off x="7841000" y="6531994"/>
            <a:ext cx="5214599" cy="307777"/>
          </a:xfrm>
          <a:prstGeom prst="rect">
            <a:avLst/>
          </a:prstGeom>
          <a:noFill/>
        </p:spPr>
        <p:txBody>
          <a:bodyPr wrap="square" rtlCol="0">
            <a:spAutoFit/>
          </a:bodyPr>
          <a:lstStyle/>
          <a:p>
            <a:r>
              <a:rPr lang="en-US" sz="1400" dirty="0">
                <a:solidFill>
                  <a:srgbClr val="FECC2F"/>
                </a:solidFill>
                <a:latin typeface="Poppins" pitchFamily="2" charset="77"/>
                <a:cs typeface="Poppins" pitchFamily="2" charset="77"/>
              </a:rPr>
              <a:t>     SALES@WHOADOUGH.COM | (440) 299-7894</a:t>
            </a:r>
          </a:p>
        </p:txBody>
      </p:sp>
      <p:cxnSp>
        <p:nvCxnSpPr>
          <p:cNvPr id="5" name="Straight Connector 4">
            <a:extLst>
              <a:ext uri="{FF2B5EF4-FFF2-40B4-BE49-F238E27FC236}">
                <a16:creationId xmlns:a16="http://schemas.microsoft.com/office/drawing/2014/main" id="{BEC79609-DEE8-4F47-AA70-9C5E2DE4F748}"/>
              </a:ext>
            </a:extLst>
          </p:cNvPr>
          <p:cNvCxnSpPr>
            <a:cxnSpLocks/>
          </p:cNvCxnSpPr>
          <p:nvPr/>
        </p:nvCxnSpPr>
        <p:spPr>
          <a:xfrm>
            <a:off x="9921634" y="1555392"/>
            <a:ext cx="1008636" cy="0"/>
          </a:xfrm>
          <a:prstGeom prst="line">
            <a:avLst/>
          </a:prstGeom>
          <a:ln w="69850">
            <a:solidFill>
              <a:srgbClr val="981D97"/>
            </a:solidFill>
          </a:ln>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CE30C3E9-CE16-0A4A-96FB-8EBA24544AE2}"/>
              </a:ext>
            </a:extLst>
          </p:cNvPr>
          <p:cNvCxnSpPr>
            <a:cxnSpLocks/>
          </p:cNvCxnSpPr>
          <p:nvPr/>
        </p:nvCxnSpPr>
        <p:spPr>
          <a:xfrm>
            <a:off x="9921634" y="1990757"/>
            <a:ext cx="1008636" cy="0"/>
          </a:xfrm>
          <a:prstGeom prst="line">
            <a:avLst/>
          </a:prstGeom>
          <a:ln w="69850">
            <a:solidFill>
              <a:srgbClr val="981D97"/>
            </a:solidFill>
          </a:ln>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5228A5A0-4EEA-6E43-ACB2-78D0AF33DCC2}"/>
              </a:ext>
            </a:extLst>
          </p:cNvPr>
          <p:cNvCxnSpPr>
            <a:cxnSpLocks/>
          </p:cNvCxnSpPr>
          <p:nvPr/>
        </p:nvCxnSpPr>
        <p:spPr>
          <a:xfrm>
            <a:off x="9921633" y="2443947"/>
            <a:ext cx="1008637" cy="0"/>
          </a:xfrm>
          <a:prstGeom prst="line">
            <a:avLst/>
          </a:prstGeom>
          <a:ln w="69850">
            <a:solidFill>
              <a:srgbClr val="981D97"/>
            </a:solidFill>
          </a:ln>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06DEE48C-E7E5-AA42-B208-4AEFD705D0DC}"/>
              </a:ext>
            </a:extLst>
          </p:cNvPr>
          <p:cNvCxnSpPr>
            <a:cxnSpLocks/>
          </p:cNvCxnSpPr>
          <p:nvPr/>
        </p:nvCxnSpPr>
        <p:spPr>
          <a:xfrm>
            <a:off x="9921633" y="2883099"/>
            <a:ext cx="1008637" cy="0"/>
          </a:xfrm>
          <a:prstGeom prst="line">
            <a:avLst/>
          </a:prstGeom>
          <a:ln w="69850">
            <a:solidFill>
              <a:srgbClr val="981D97"/>
            </a:solidFill>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C1B04A91-18AE-3249-BC70-92C00BB9670D}"/>
              </a:ext>
            </a:extLst>
          </p:cNvPr>
          <p:cNvCxnSpPr>
            <a:cxnSpLocks/>
          </p:cNvCxnSpPr>
          <p:nvPr/>
        </p:nvCxnSpPr>
        <p:spPr>
          <a:xfrm>
            <a:off x="9921633" y="3324257"/>
            <a:ext cx="1008637" cy="0"/>
          </a:xfrm>
          <a:prstGeom prst="line">
            <a:avLst/>
          </a:prstGeom>
          <a:ln w="69850">
            <a:solidFill>
              <a:srgbClr val="981D97"/>
            </a:solidFill>
          </a:ln>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B6B4892C-0FD6-004A-B564-75BC8366F7F1}"/>
              </a:ext>
            </a:extLst>
          </p:cNvPr>
          <p:cNvCxnSpPr>
            <a:cxnSpLocks/>
          </p:cNvCxnSpPr>
          <p:nvPr/>
        </p:nvCxnSpPr>
        <p:spPr>
          <a:xfrm flipV="1">
            <a:off x="9921633" y="3730257"/>
            <a:ext cx="1008637" cy="6484"/>
          </a:xfrm>
          <a:prstGeom prst="line">
            <a:avLst/>
          </a:prstGeom>
          <a:ln w="69850">
            <a:solidFill>
              <a:srgbClr val="981D97"/>
            </a:solidFill>
          </a:ln>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EC547606-B0D0-894F-9A8C-60494FAD4FF8}"/>
              </a:ext>
            </a:extLst>
          </p:cNvPr>
          <p:cNvCxnSpPr>
            <a:cxnSpLocks/>
          </p:cNvCxnSpPr>
          <p:nvPr/>
        </p:nvCxnSpPr>
        <p:spPr>
          <a:xfrm>
            <a:off x="9921633" y="4160452"/>
            <a:ext cx="1008637" cy="0"/>
          </a:xfrm>
          <a:prstGeom prst="line">
            <a:avLst/>
          </a:prstGeom>
          <a:ln w="69850">
            <a:solidFill>
              <a:srgbClr val="981D97"/>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7CCAE089-BC6D-7F4B-92A5-E857AE0BFC00}"/>
              </a:ext>
            </a:extLst>
          </p:cNvPr>
          <p:cNvCxnSpPr>
            <a:cxnSpLocks/>
          </p:cNvCxnSpPr>
          <p:nvPr/>
        </p:nvCxnSpPr>
        <p:spPr>
          <a:xfrm>
            <a:off x="9921633" y="4571531"/>
            <a:ext cx="1008637" cy="0"/>
          </a:xfrm>
          <a:prstGeom prst="line">
            <a:avLst/>
          </a:prstGeom>
          <a:ln w="69850">
            <a:solidFill>
              <a:srgbClr val="981D97"/>
            </a:solidFill>
          </a:ln>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D65DAC8B-F6D3-714F-944C-8E0EBD95820F}"/>
              </a:ext>
            </a:extLst>
          </p:cNvPr>
          <p:cNvCxnSpPr>
            <a:cxnSpLocks/>
          </p:cNvCxnSpPr>
          <p:nvPr/>
        </p:nvCxnSpPr>
        <p:spPr>
          <a:xfrm>
            <a:off x="9921633" y="4994641"/>
            <a:ext cx="1008637" cy="0"/>
          </a:xfrm>
          <a:prstGeom prst="line">
            <a:avLst/>
          </a:prstGeom>
          <a:ln w="69850">
            <a:solidFill>
              <a:srgbClr val="981D97"/>
            </a:solidFill>
          </a:ln>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7DF52351-73CA-A74F-A1F3-3D8D60B3E829}"/>
              </a:ext>
            </a:extLst>
          </p:cNvPr>
          <p:cNvCxnSpPr>
            <a:cxnSpLocks/>
          </p:cNvCxnSpPr>
          <p:nvPr/>
        </p:nvCxnSpPr>
        <p:spPr>
          <a:xfrm>
            <a:off x="9921633" y="5405720"/>
            <a:ext cx="1008637" cy="0"/>
          </a:xfrm>
          <a:prstGeom prst="line">
            <a:avLst/>
          </a:prstGeom>
          <a:ln w="69850">
            <a:solidFill>
              <a:srgbClr val="981D97"/>
            </a:solidFill>
          </a:ln>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302231F5-1110-B342-8764-9D5AF02F1CD6}"/>
              </a:ext>
            </a:extLst>
          </p:cNvPr>
          <p:cNvCxnSpPr>
            <a:cxnSpLocks/>
          </p:cNvCxnSpPr>
          <p:nvPr/>
        </p:nvCxnSpPr>
        <p:spPr>
          <a:xfrm>
            <a:off x="9921633" y="5808778"/>
            <a:ext cx="1008637" cy="0"/>
          </a:xfrm>
          <a:prstGeom prst="line">
            <a:avLst/>
          </a:prstGeom>
          <a:ln w="69850">
            <a:solidFill>
              <a:srgbClr val="981D97"/>
            </a:solidFill>
          </a:ln>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DC2F0FAD-9ACF-CE4B-BC1D-840820A7DB72}"/>
              </a:ext>
            </a:extLst>
          </p:cNvPr>
          <p:cNvCxnSpPr>
            <a:cxnSpLocks/>
          </p:cNvCxnSpPr>
          <p:nvPr/>
        </p:nvCxnSpPr>
        <p:spPr>
          <a:xfrm>
            <a:off x="9921633" y="1094807"/>
            <a:ext cx="0" cy="5238260"/>
          </a:xfrm>
          <a:prstGeom prst="line">
            <a:avLst/>
          </a:prstGeom>
          <a:ln w="69850">
            <a:solidFill>
              <a:srgbClr val="981D97"/>
            </a:solidFill>
          </a:ln>
        </p:spPr>
        <p:style>
          <a:lnRef idx="1">
            <a:schemeClr val="dk1"/>
          </a:lnRef>
          <a:fillRef idx="0">
            <a:schemeClr val="dk1"/>
          </a:fillRef>
          <a:effectRef idx="0">
            <a:schemeClr val="dk1"/>
          </a:effectRef>
          <a:fontRef idx="minor">
            <a:schemeClr val="tx1"/>
          </a:fontRef>
        </p:style>
      </p:cxnSp>
      <p:pic>
        <p:nvPicPr>
          <p:cNvPr id="1030" name="Picture 6" descr="Download Free png Snickers Logo PNG Transparent &amp;amp; SVG Vector - Freebie  Supply - DLPNG.com">
            <a:extLst>
              <a:ext uri="{FF2B5EF4-FFF2-40B4-BE49-F238E27FC236}">
                <a16:creationId xmlns:a16="http://schemas.microsoft.com/office/drawing/2014/main" id="{3BC6E2ED-AC46-544F-B8CA-046CC34C6A4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1202094">
            <a:off x="10081167" y="43985"/>
            <a:ext cx="1624342" cy="1218256"/>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54" descr="Icon&#10;&#10;Description automatically generated">
            <a:extLst>
              <a:ext uri="{FF2B5EF4-FFF2-40B4-BE49-F238E27FC236}">
                <a16:creationId xmlns:a16="http://schemas.microsoft.com/office/drawing/2014/main" id="{87750D3A-E481-E240-A4DC-B57F195EAF3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156153" y="4621647"/>
            <a:ext cx="585153" cy="313475"/>
          </a:xfrm>
          <a:prstGeom prst="rect">
            <a:avLst/>
          </a:prstGeom>
        </p:spPr>
      </p:pic>
    </p:spTree>
    <p:extLst>
      <p:ext uri="{BB962C8B-B14F-4D97-AF65-F5344CB8AC3E}">
        <p14:creationId xmlns:p14="http://schemas.microsoft.com/office/powerpoint/2010/main" val="1438063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0006F"/>
        </a:solidFill>
        <a:effectLst/>
      </p:bgPr>
    </p:bg>
    <p:spTree>
      <p:nvGrpSpPr>
        <p:cNvPr id="1" name=""/>
        <p:cNvGrpSpPr/>
        <p:nvPr/>
      </p:nvGrpSpPr>
      <p:grpSpPr>
        <a:xfrm>
          <a:off x="0" y="0"/>
          <a:ext cx="0" cy="0"/>
          <a:chOff x="0" y="0"/>
          <a:chExt cx="0" cy="0"/>
        </a:xfrm>
      </p:grpSpPr>
      <p:sp>
        <p:nvSpPr>
          <p:cNvPr id="2" name="TextBox 1"/>
          <p:cNvSpPr txBox="1"/>
          <p:nvPr/>
        </p:nvSpPr>
        <p:spPr>
          <a:xfrm>
            <a:off x="518983" y="189748"/>
            <a:ext cx="4229043" cy="707886"/>
          </a:xfrm>
          <a:prstGeom prst="rect">
            <a:avLst/>
          </a:prstGeom>
          <a:noFill/>
        </p:spPr>
        <p:txBody>
          <a:bodyPr wrap="none" rtlCol="0">
            <a:spAutoFit/>
          </a:bodyPr>
          <a:lstStyle/>
          <a:p>
            <a:r>
              <a:rPr lang="en-US" sz="4000" dirty="0">
                <a:solidFill>
                  <a:schemeClr val="bg1"/>
                </a:solidFill>
                <a:latin typeface="Frankfurter Std" charset="0"/>
                <a:ea typeface="Frankfurter Std" charset="0"/>
                <a:cs typeface="Frankfurter Std" charset="0"/>
              </a:rPr>
              <a:t>Market Trends</a:t>
            </a:r>
          </a:p>
        </p:txBody>
      </p:sp>
      <p:cxnSp>
        <p:nvCxnSpPr>
          <p:cNvPr id="7" name="Straight Connector 6"/>
          <p:cNvCxnSpPr/>
          <p:nvPr/>
        </p:nvCxnSpPr>
        <p:spPr>
          <a:xfrm>
            <a:off x="5850924" y="1606375"/>
            <a:ext cx="4119" cy="468321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154061" y="1606374"/>
            <a:ext cx="4119" cy="468321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740346" y="1606376"/>
            <a:ext cx="4119" cy="468321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18983" y="3731741"/>
            <a:ext cx="533194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06626" y="2090353"/>
            <a:ext cx="2635078" cy="1661993"/>
          </a:xfrm>
          <a:prstGeom prst="rect">
            <a:avLst/>
          </a:prstGeom>
          <a:noFill/>
        </p:spPr>
        <p:txBody>
          <a:bodyPr wrap="square" rtlCol="0">
            <a:spAutoFit/>
          </a:bodyPr>
          <a:lstStyle/>
          <a:p>
            <a:pPr algn="ctr"/>
            <a:r>
              <a:rPr lang="en-US" sz="1600" dirty="0">
                <a:solidFill>
                  <a:srgbClr val="FFFFFF"/>
                </a:solidFill>
                <a:latin typeface="Poppins" charset="0"/>
                <a:ea typeface="Poppins" charset="0"/>
                <a:cs typeface="Poppins" charset="0"/>
              </a:rPr>
              <a:t>The cookie dough market has a year-over-year growth of </a:t>
            </a:r>
            <a:endParaRPr lang="en-US" sz="1600" dirty="0">
              <a:latin typeface="Poppins" charset="0"/>
              <a:ea typeface="Poppins" charset="0"/>
              <a:cs typeface="Poppins" charset="0"/>
            </a:endParaRPr>
          </a:p>
          <a:p>
            <a:pPr algn="ctr"/>
            <a:r>
              <a:rPr lang="en-US" sz="3500" dirty="0">
                <a:solidFill>
                  <a:srgbClr val="FFCC00"/>
                </a:solidFill>
                <a:latin typeface="Poppins" charset="0"/>
                <a:ea typeface="Poppins" charset="0"/>
                <a:cs typeface="Poppins" charset="0"/>
              </a:rPr>
              <a:t>9.0% </a:t>
            </a:r>
            <a:endParaRPr lang="en-US" sz="3500" dirty="0">
              <a:latin typeface="Poppins" charset="0"/>
              <a:ea typeface="Poppins" charset="0"/>
              <a:cs typeface="Poppins" charset="0"/>
            </a:endParaRPr>
          </a:p>
          <a:p>
            <a:endParaRPr lang="en-US" dirty="0"/>
          </a:p>
        </p:txBody>
      </p:sp>
      <p:sp>
        <p:nvSpPr>
          <p:cNvPr id="16" name="TextBox 15"/>
          <p:cNvSpPr txBox="1"/>
          <p:nvPr/>
        </p:nvSpPr>
        <p:spPr>
          <a:xfrm>
            <a:off x="3203489" y="2065639"/>
            <a:ext cx="2606245" cy="1646605"/>
          </a:xfrm>
          <a:prstGeom prst="rect">
            <a:avLst/>
          </a:prstGeom>
          <a:noFill/>
        </p:spPr>
        <p:txBody>
          <a:bodyPr wrap="square" rtlCol="0">
            <a:spAutoFit/>
          </a:bodyPr>
          <a:lstStyle/>
          <a:p>
            <a:pPr algn="ctr"/>
            <a:r>
              <a:rPr lang="en-US" sz="1600" dirty="0">
                <a:solidFill>
                  <a:srgbClr val="FFFFFF"/>
                </a:solidFill>
                <a:latin typeface="Poppins" charset="0"/>
                <a:ea typeface="Poppins" charset="0"/>
                <a:cs typeface="Poppins" charset="0"/>
              </a:rPr>
              <a:t>The plant-based alternatives market is worth over </a:t>
            </a:r>
            <a:endParaRPr lang="en-US" sz="1600" dirty="0">
              <a:latin typeface="Poppins" charset="0"/>
              <a:ea typeface="Poppins" charset="0"/>
              <a:cs typeface="Poppins" charset="0"/>
            </a:endParaRPr>
          </a:p>
          <a:p>
            <a:pPr algn="ctr"/>
            <a:r>
              <a:rPr lang="en-US" sz="3500" dirty="0">
                <a:solidFill>
                  <a:srgbClr val="FFCC00"/>
                </a:solidFill>
                <a:latin typeface="Poppins" charset="0"/>
                <a:ea typeface="Poppins" charset="0"/>
                <a:cs typeface="Poppins" charset="0"/>
              </a:rPr>
              <a:t>$3.7 Billion </a:t>
            </a:r>
            <a:endParaRPr lang="en-US" sz="3500" dirty="0">
              <a:latin typeface="Poppins" charset="0"/>
              <a:ea typeface="Poppins" charset="0"/>
              <a:cs typeface="Poppins" charset="0"/>
            </a:endParaRPr>
          </a:p>
          <a:p>
            <a:endParaRPr lang="en-US" dirty="0"/>
          </a:p>
        </p:txBody>
      </p:sp>
      <p:sp>
        <p:nvSpPr>
          <p:cNvPr id="17" name="TextBox 16"/>
          <p:cNvSpPr txBox="1"/>
          <p:nvPr/>
        </p:nvSpPr>
        <p:spPr>
          <a:xfrm>
            <a:off x="331410" y="4187361"/>
            <a:ext cx="2894569" cy="1646605"/>
          </a:xfrm>
          <a:prstGeom prst="rect">
            <a:avLst/>
          </a:prstGeom>
          <a:noFill/>
        </p:spPr>
        <p:txBody>
          <a:bodyPr wrap="square" rtlCol="0">
            <a:spAutoFit/>
          </a:bodyPr>
          <a:lstStyle/>
          <a:p>
            <a:pPr algn="ctr"/>
            <a:r>
              <a:rPr lang="en-US" sz="1600" dirty="0">
                <a:solidFill>
                  <a:srgbClr val="FFFFFF"/>
                </a:solidFill>
                <a:latin typeface="Poppins" charset="0"/>
                <a:ea typeface="Poppins" charset="0"/>
                <a:cs typeface="Poppins" charset="0"/>
              </a:rPr>
              <a:t>The gluten-free food market in the US is estimated at: </a:t>
            </a:r>
            <a:endParaRPr lang="en-US" sz="1600" dirty="0">
              <a:latin typeface="Poppins" charset="0"/>
              <a:ea typeface="Poppins" charset="0"/>
              <a:cs typeface="Poppins" charset="0"/>
            </a:endParaRPr>
          </a:p>
          <a:p>
            <a:pPr algn="ctr"/>
            <a:r>
              <a:rPr lang="en-US" sz="3500" dirty="0">
                <a:solidFill>
                  <a:srgbClr val="FFCC00"/>
                </a:solidFill>
                <a:latin typeface="Poppins" charset="0"/>
                <a:ea typeface="Poppins" charset="0"/>
                <a:cs typeface="Poppins" charset="0"/>
              </a:rPr>
              <a:t>$1.77 Billion </a:t>
            </a:r>
            <a:endParaRPr lang="en-US" sz="3500" dirty="0">
              <a:latin typeface="Poppins" charset="0"/>
              <a:ea typeface="Poppins" charset="0"/>
              <a:cs typeface="Poppins" charset="0"/>
            </a:endParaRPr>
          </a:p>
          <a:p>
            <a:endParaRPr lang="en-US" dirty="0"/>
          </a:p>
        </p:txBody>
      </p:sp>
      <p:sp>
        <p:nvSpPr>
          <p:cNvPr id="18" name="TextBox 17"/>
          <p:cNvSpPr txBox="1"/>
          <p:nvPr/>
        </p:nvSpPr>
        <p:spPr>
          <a:xfrm>
            <a:off x="3141704" y="4187360"/>
            <a:ext cx="2709220" cy="1646605"/>
          </a:xfrm>
          <a:prstGeom prst="rect">
            <a:avLst/>
          </a:prstGeom>
          <a:noFill/>
        </p:spPr>
        <p:txBody>
          <a:bodyPr wrap="square" rtlCol="0">
            <a:spAutoFit/>
          </a:bodyPr>
          <a:lstStyle/>
          <a:p>
            <a:pPr algn="ctr"/>
            <a:r>
              <a:rPr lang="en-US" sz="1600" dirty="0">
                <a:solidFill>
                  <a:srgbClr val="FFFFFF"/>
                </a:solidFill>
                <a:latin typeface="Poppins" charset="0"/>
                <a:ea typeface="Poppins" charset="0"/>
                <a:cs typeface="Poppins" charset="0"/>
              </a:rPr>
              <a:t>Gluten-free foods accounted for </a:t>
            </a:r>
            <a:endParaRPr lang="en-US" sz="1600" dirty="0">
              <a:latin typeface="Poppins" charset="0"/>
              <a:ea typeface="Poppins" charset="0"/>
              <a:cs typeface="Poppins" charset="0"/>
            </a:endParaRPr>
          </a:p>
          <a:p>
            <a:pPr algn="ctr"/>
            <a:r>
              <a:rPr lang="en-US" sz="3500" dirty="0">
                <a:solidFill>
                  <a:srgbClr val="FFCC00"/>
                </a:solidFill>
                <a:latin typeface="Poppins" charset="0"/>
                <a:ea typeface="Poppins" charset="0"/>
                <a:cs typeface="Poppins" charset="0"/>
              </a:rPr>
              <a:t>6.5% </a:t>
            </a:r>
            <a:endParaRPr lang="en-US" sz="3500" dirty="0">
              <a:latin typeface="Poppins" charset="0"/>
              <a:ea typeface="Poppins" charset="0"/>
              <a:cs typeface="Poppins" charset="0"/>
            </a:endParaRPr>
          </a:p>
          <a:p>
            <a:pPr algn="ctr"/>
            <a:r>
              <a:rPr lang="en-US" sz="1600" dirty="0">
                <a:solidFill>
                  <a:srgbClr val="FFFFFF"/>
                </a:solidFill>
                <a:latin typeface="Poppins" charset="0"/>
                <a:ea typeface="Poppins" charset="0"/>
                <a:cs typeface="Poppins" charset="0"/>
              </a:rPr>
              <a:t>of all food sales in 2015. </a:t>
            </a:r>
            <a:endParaRPr lang="en-US" sz="1600" dirty="0">
              <a:latin typeface="Poppins" charset="0"/>
              <a:ea typeface="Poppins" charset="0"/>
              <a:cs typeface="Poppins" charset="0"/>
            </a:endParaRPr>
          </a:p>
          <a:p>
            <a:endParaRPr lang="en-US" dirty="0"/>
          </a:p>
        </p:txBody>
      </p:sp>
      <p:sp>
        <p:nvSpPr>
          <p:cNvPr id="19" name="TextBox 18"/>
          <p:cNvSpPr txBox="1"/>
          <p:nvPr/>
        </p:nvSpPr>
        <p:spPr>
          <a:xfrm>
            <a:off x="0" y="6265540"/>
            <a:ext cx="11046614" cy="677108"/>
          </a:xfrm>
          <a:prstGeom prst="rect">
            <a:avLst/>
          </a:prstGeom>
          <a:noFill/>
        </p:spPr>
        <p:txBody>
          <a:bodyPr wrap="none" rtlCol="0">
            <a:spAutoFit/>
          </a:bodyPr>
          <a:lstStyle/>
          <a:p>
            <a:r>
              <a:rPr lang="en-US" sz="1000" dirty="0">
                <a:solidFill>
                  <a:schemeClr val="bg1"/>
                </a:solidFill>
                <a:latin typeface="Poppins" charset="0"/>
                <a:ea typeface="Poppins" charset="0"/>
                <a:cs typeface="Poppins" charset="0"/>
              </a:rPr>
              <a:t>Sources: The Good Food Institute, statista.com, futuremarketinsights.com, reportlinker.com, todaysdietitian.com, Univ. of Nev. School of Medicine, marketwatch, Minteldata </a:t>
            </a:r>
          </a:p>
          <a:p>
            <a:r>
              <a:rPr lang="en-US" sz="1000" dirty="0">
                <a:solidFill>
                  <a:schemeClr val="bg1"/>
                </a:solidFill>
                <a:latin typeface="Poppins" charset="0"/>
                <a:ea typeface="Poppins" charset="0"/>
                <a:cs typeface="Poppins" charset="0"/>
              </a:rPr>
              <a:t> </a:t>
            </a:r>
          </a:p>
          <a:p>
            <a:endParaRPr lang="en-US" dirty="0"/>
          </a:p>
        </p:txBody>
      </p:sp>
      <p:sp>
        <p:nvSpPr>
          <p:cNvPr id="20" name="TextBox 19"/>
          <p:cNvSpPr txBox="1"/>
          <p:nvPr/>
        </p:nvSpPr>
        <p:spPr>
          <a:xfrm>
            <a:off x="5850924" y="2277717"/>
            <a:ext cx="2889422" cy="3447098"/>
          </a:xfrm>
          <a:prstGeom prst="rect">
            <a:avLst/>
          </a:prstGeom>
          <a:noFill/>
        </p:spPr>
        <p:txBody>
          <a:bodyPr wrap="square" rtlCol="0">
            <a:spAutoFit/>
          </a:bodyPr>
          <a:lstStyle/>
          <a:p>
            <a:pPr algn="ctr"/>
            <a:r>
              <a:rPr lang="en-US" sz="1600" dirty="0">
                <a:solidFill>
                  <a:srgbClr val="FFFFFF"/>
                </a:solidFill>
                <a:latin typeface="Poppins" charset="0"/>
                <a:ea typeface="Poppins" charset="0"/>
                <a:cs typeface="Poppins" charset="0"/>
              </a:rPr>
              <a:t>The U.S. refrigerated snacks segment</a:t>
            </a:r>
          </a:p>
          <a:p>
            <a:pPr algn="ctr"/>
            <a:r>
              <a:rPr lang="en-US" sz="1600" dirty="0">
                <a:solidFill>
                  <a:srgbClr val="FFFFFF"/>
                </a:solidFill>
                <a:latin typeface="Poppins" charset="0"/>
                <a:ea typeface="Poppins" charset="0"/>
                <a:cs typeface="Poppins" charset="0"/>
              </a:rPr>
              <a:t>generates around </a:t>
            </a:r>
          </a:p>
          <a:p>
            <a:pPr algn="ctr"/>
            <a:r>
              <a:rPr lang="en-US" sz="3500" dirty="0">
                <a:solidFill>
                  <a:srgbClr val="FFCC00"/>
                </a:solidFill>
                <a:latin typeface="Poppins" charset="0"/>
                <a:ea typeface="Poppins" charset="0"/>
                <a:cs typeface="Poppins" charset="0"/>
              </a:rPr>
              <a:t>$20 Billion </a:t>
            </a:r>
            <a:endParaRPr lang="en-US" sz="3500" dirty="0">
              <a:latin typeface="Poppins" charset="0"/>
              <a:ea typeface="Poppins" charset="0"/>
              <a:cs typeface="Poppins" charset="0"/>
            </a:endParaRPr>
          </a:p>
          <a:p>
            <a:pPr algn="ctr"/>
            <a:r>
              <a:rPr lang="en-US" sz="1600" dirty="0">
                <a:solidFill>
                  <a:srgbClr val="FFFFFF"/>
                </a:solidFill>
                <a:latin typeface="Poppins" charset="0"/>
                <a:ea typeface="Poppins" charset="0"/>
                <a:cs typeface="Poppins" charset="0"/>
              </a:rPr>
              <a:t>in annual sales, representing </a:t>
            </a:r>
            <a:endParaRPr lang="en-US" sz="1600" dirty="0">
              <a:latin typeface="Poppins" charset="0"/>
              <a:ea typeface="Poppins" charset="0"/>
              <a:cs typeface="Poppins" charset="0"/>
            </a:endParaRPr>
          </a:p>
          <a:p>
            <a:pPr algn="ctr"/>
            <a:r>
              <a:rPr lang="en-US" sz="3500" dirty="0">
                <a:solidFill>
                  <a:srgbClr val="FFCC00"/>
                </a:solidFill>
                <a:latin typeface="Poppins" charset="0"/>
                <a:ea typeface="Poppins" charset="0"/>
                <a:cs typeface="Poppins" charset="0"/>
              </a:rPr>
              <a:t>one-third </a:t>
            </a:r>
            <a:endParaRPr lang="en-US" sz="3500" dirty="0">
              <a:latin typeface="Poppins" charset="0"/>
              <a:ea typeface="Poppins" charset="0"/>
              <a:cs typeface="Poppins" charset="0"/>
            </a:endParaRPr>
          </a:p>
          <a:p>
            <a:pPr algn="ctr"/>
            <a:r>
              <a:rPr lang="en-US" sz="1600" dirty="0">
                <a:solidFill>
                  <a:srgbClr val="FFFFFF"/>
                </a:solidFill>
                <a:latin typeface="Poppins" charset="0"/>
                <a:ea typeface="Poppins" charset="0"/>
                <a:cs typeface="Poppins" charset="0"/>
              </a:rPr>
              <a:t>of the total snacking market. </a:t>
            </a:r>
            <a:endParaRPr lang="en-US" sz="1600" dirty="0">
              <a:latin typeface="Poppins" charset="0"/>
              <a:ea typeface="Poppins" charset="0"/>
              <a:cs typeface="Poppins" charset="0"/>
            </a:endParaRPr>
          </a:p>
          <a:p>
            <a:endParaRPr lang="en-US" dirty="0"/>
          </a:p>
          <a:p>
            <a:endParaRPr lang="en-US" dirty="0"/>
          </a:p>
        </p:txBody>
      </p:sp>
      <p:sp>
        <p:nvSpPr>
          <p:cNvPr id="21" name="TextBox 20"/>
          <p:cNvSpPr txBox="1"/>
          <p:nvPr/>
        </p:nvSpPr>
        <p:spPr>
          <a:xfrm>
            <a:off x="8828073" y="2228289"/>
            <a:ext cx="2939878" cy="3693319"/>
          </a:xfrm>
          <a:prstGeom prst="rect">
            <a:avLst/>
          </a:prstGeom>
          <a:noFill/>
        </p:spPr>
        <p:txBody>
          <a:bodyPr wrap="square" rtlCol="0">
            <a:spAutoFit/>
          </a:bodyPr>
          <a:lstStyle/>
          <a:p>
            <a:pPr algn="ctr"/>
            <a:r>
              <a:rPr lang="en-US" sz="1600" dirty="0">
                <a:solidFill>
                  <a:srgbClr val="FFFFFF"/>
                </a:solidFill>
                <a:latin typeface="Poppins" charset="0"/>
                <a:ea typeface="Poppins" charset="0"/>
                <a:cs typeface="Poppins" charset="0"/>
              </a:rPr>
              <a:t>Well-being snacks, including nutrition bars, </a:t>
            </a:r>
            <a:endParaRPr lang="en-US" sz="1600" dirty="0">
              <a:latin typeface="Poppins" charset="0"/>
              <a:ea typeface="Poppins" charset="0"/>
              <a:cs typeface="Poppins" charset="0"/>
            </a:endParaRPr>
          </a:p>
          <a:p>
            <a:pPr algn="ctr"/>
            <a:r>
              <a:rPr lang="en-US" sz="1600" dirty="0">
                <a:solidFill>
                  <a:srgbClr val="FFFFFF"/>
                </a:solidFill>
                <a:latin typeface="Poppins" charset="0"/>
                <a:ea typeface="Poppins" charset="0"/>
                <a:cs typeface="Poppins" charset="0"/>
              </a:rPr>
              <a:t>represent around </a:t>
            </a:r>
            <a:endParaRPr lang="en-US" sz="1600" dirty="0">
              <a:latin typeface="Poppins" charset="0"/>
              <a:ea typeface="Poppins" charset="0"/>
              <a:cs typeface="Poppins" charset="0"/>
            </a:endParaRPr>
          </a:p>
          <a:p>
            <a:pPr algn="ctr"/>
            <a:r>
              <a:rPr lang="en-US" sz="3500" dirty="0">
                <a:solidFill>
                  <a:srgbClr val="FFCC00"/>
                </a:solidFill>
                <a:latin typeface="Poppins" charset="0"/>
                <a:ea typeface="Poppins" charset="0"/>
                <a:cs typeface="Poppins" charset="0"/>
              </a:rPr>
              <a:t>$7 Billion </a:t>
            </a:r>
            <a:endParaRPr lang="en-US" sz="3500" dirty="0">
              <a:latin typeface="Poppins" charset="0"/>
              <a:ea typeface="Poppins" charset="0"/>
              <a:cs typeface="Poppins" charset="0"/>
            </a:endParaRPr>
          </a:p>
          <a:p>
            <a:pPr algn="ctr"/>
            <a:r>
              <a:rPr lang="en-US" sz="1600" dirty="0">
                <a:solidFill>
                  <a:srgbClr val="FFFFFF"/>
                </a:solidFill>
                <a:latin typeface="Poppins" charset="0"/>
                <a:ea typeface="Poppins" charset="0"/>
                <a:cs typeface="Poppins" charset="0"/>
              </a:rPr>
              <a:t>and is growing faster than other refrigerated snacks around</a:t>
            </a:r>
          </a:p>
          <a:p>
            <a:pPr algn="ctr"/>
            <a:r>
              <a:rPr lang="mr-IN" sz="3500" dirty="0">
                <a:solidFill>
                  <a:srgbClr val="FFCC00"/>
                </a:solidFill>
                <a:latin typeface="Poppins" charset="0"/>
                <a:ea typeface="Poppins" charset="0"/>
                <a:cs typeface="Poppins" charset="0"/>
              </a:rPr>
              <a:t>8% </a:t>
            </a:r>
            <a:endParaRPr lang="mr-IN" sz="3500" dirty="0">
              <a:latin typeface="Poppins" charset="0"/>
              <a:ea typeface="Poppins" charset="0"/>
              <a:cs typeface="Poppins" charset="0"/>
            </a:endParaRPr>
          </a:p>
          <a:p>
            <a:pPr algn="ctr"/>
            <a:r>
              <a:rPr lang="en-US" sz="1600" dirty="0">
                <a:solidFill>
                  <a:srgbClr val="FFFFFF"/>
                </a:solidFill>
                <a:latin typeface="Poppins" charset="0"/>
                <a:ea typeface="Poppins" charset="0"/>
                <a:cs typeface="Poppins" charset="0"/>
              </a:rPr>
              <a:t>a year over the past three years. </a:t>
            </a:r>
            <a:endParaRPr lang="en-US" sz="1600" dirty="0">
              <a:latin typeface="Poppins" charset="0"/>
              <a:ea typeface="Poppins" charset="0"/>
              <a:cs typeface="Poppins" charset="0"/>
            </a:endParaRPr>
          </a:p>
          <a:p>
            <a:endParaRPr lang="en-US" dirty="0"/>
          </a:p>
          <a:p>
            <a:endParaRPr lang="en-US" dirty="0"/>
          </a:p>
        </p:txBody>
      </p:sp>
      <p:sp>
        <p:nvSpPr>
          <p:cNvPr id="3" name="TextBox 2"/>
          <p:cNvSpPr txBox="1"/>
          <p:nvPr/>
        </p:nvSpPr>
        <p:spPr>
          <a:xfrm>
            <a:off x="518983" y="915086"/>
            <a:ext cx="1731115" cy="400110"/>
          </a:xfrm>
          <a:prstGeom prst="rect">
            <a:avLst/>
          </a:prstGeom>
          <a:noFill/>
        </p:spPr>
        <p:txBody>
          <a:bodyPr wrap="none" rtlCol="0">
            <a:spAutoFit/>
          </a:bodyPr>
          <a:lstStyle/>
          <a:p>
            <a:r>
              <a:rPr lang="en-US" sz="2000" b="1" i="1" dirty="0">
                <a:solidFill>
                  <a:srgbClr val="FECC2F"/>
                </a:solidFill>
                <a:latin typeface="Poppins" charset="0"/>
                <a:ea typeface="Poppins" charset="0"/>
                <a:cs typeface="Poppins" charset="0"/>
              </a:rPr>
              <a:t>We Stand Out.</a:t>
            </a:r>
          </a:p>
        </p:txBody>
      </p:sp>
      <p:sp>
        <p:nvSpPr>
          <p:cNvPr id="22" name="Rectangle 21">
            <a:extLst>
              <a:ext uri="{FF2B5EF4-FFF2-40B4-BE49-F238E27FC236}">
                <a16:creationId xmlns:a16="http://schemas.microsoft.com/office/drawing/2014/main" id="{93538BC8-9666-CC4B-BE61-9E8A4842C1D3}"/>
              </a:ext>
            </a:extLst>
          </p:cNvPr>
          <p:cNvSpPr/>
          <p:nvPr/>
        </p:nvSpPr>
        <p:spPr>
          <a:xfrm>
            <a:off x="0" y="6524368"/>
            <a:ext cx="12192000" cy="333632"/>
          </a:xfrm>
          <a:prstGeom prst="rect">
            <a:avLst/>
          </a:prstGeom>
          <a:solidFill>
            <a:srgbClr val="981D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EAA41EB4-B134-2841-9125-6E9462CA39FB}"/>
              </a:ext>
            </a:extLst>
          </p:cNvPr>
          <p:cNvSpPr/>
          <p:nvPr/>
        </p:nvSpPr>
        <p:spPr>
          <a:xfrm>
            <a:off x="37071" y="6551809"/>
            <a:ext cx="2058577" cy="307777"/>
          </a:xfrm>
          <a:prstGeom prst="rect">
            <a:avLst/>
          </a:prstGeom>
        </p:spPr>
        <p:txBody>
          <a:bodyPr wrap="none">
            <a:spAutoFit/>
          </a:bodyPr>
          <a:lstStyle/>
          <a:p>
            <a:r>
              <a:rPr lang="en-US" sz="1400" dirty="0">
                <a:solidFill>
                  <a:srgbClr val="FECC2F"/>
                </a:solidFill>
                <a:latin typeface="Poppins" pitchFamily="2" charset="77"/>
                <a:cs typeface="Poppins" pitchFamily="2" charset="77"/>
              </a:rPr>
              <a:t>© WHOADOUGH.COM</a:t>
            </a:r>
          </a:p>
        </p:txBody>
      </p:sp>
      <p:sp>
        <p:nvSpPr>
          <p:cNvPr id="25" name="TextBox 24">
            <a:extLst>
              <a:ext uri="{FF2B5EF4-FFF2-40B4-BE49-F238E27FC236}">
                <a16:creationId xmlns:a16="http://schemas.microsoft.com/office/drawing/2014/main" id="{72E8B682-3D18-3546-A13E-4D8CAC36E940}"/>
              </a:ext>
            </a:extLst>
          </p:cNvPr>
          <p:cNvSpPr txBox="1"/>
          <p:nvPr/>
        </p:nvSpPr>
        <p:spPr>
          <a:xfrm>
            <a:off x="7841000" y="6531994"/>
            <a:ext cx="5214599" cy="307777"/>
          </a:xfrm>
          <a:prstGeom prst="rect">
            <a:avLst/>
          </a:prstGeom>
          <a:noFill/>
        </p:spPr>
        <p:txBody>
          <a:bodyPr wrap="square" rtlCol="0">
            <a:spAutoFit/>
          </a:bodyPr>
          <a:lstStyle/>
          <a:p>
            <a:r>
              <a:rPr lang="en-US" sz="1400" dirty="0">
                <a:solidFill>
                  <a:srgbClr val="FECC2F"/>
                </a:solidFill>
                <a:latin typeface="Poppins" pitchFamily="2" charset="77"/>
                <a:cs typeface="Poppins" pitchFamily="2" charset="77"/>
              </a:rPr>
              <a:t>     SALES@WHOADOUGH.COM | (440) 299-7894</a:t>
            </a:r>
          </a:p>
        </p:txBody>
      </p:sp>
    </p:spTree>
    <p:extLst>
      <p:ext uri="{BB962C8B-B14F-4D97-AF65-F5344CB8AC3E}">
        <p14:creationId xmlns:p14="http://schemas.microsoft.com/office/powerpoint/2010/main" val="10676697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1A84203-A3E9-4C71-A6F4-F1D37B803ABD}"/>
              </a:ext>
            </a:extLst>
          </p:cNvPr>
          <p:cNvSpPr txBox="1"/>
          <p:nvPr/>
        </p:nvSpPr>
        <p:spPr>
          <a:xfrm>
            <a:off x="375558" y="1305300"/>
            <a:ext cx="1828382" cy="276999"/>
          </a:xfrm>
          <a:prstGeom prst="rect">
            <a:avLst/>
          </a:prstGeom>
          <a:noFill/>
        </p:spPr>
        <p:txBody>
          <a:bodyPr wrap="square" rtlCol="0">
            <a:spAutoFit/>
          </a:bodyPr>
          <a:lstStyle/>
          <a:p>
            <a:pPr algn="ctr"/>
            <a:r>
              <a:rPr lang="en-US" sz="1200" dirty="0">
                <a:latin typeface="Poppins" pitchFamily="2" charset="77"/>
                <a:cs typeface="Poppins" pitchFamily="2" charset="77"/>
              </a:rPr>
              <a:t>Launch Q4 2020</a:t>
            </a:r>
          </a:p>
        </p:txBody>
      </p:sp>
      <p:grpSp>
        <p:nvGrpSpPr>
          <p:cNvPr id="19" name="Group 18">
            <a:extLst>
              <a:ext uri="{FF2B5EF4-FFF2-40B4-BE49-F238E27FC236}">
                <a16:creationId xmlns:a16="http://schemas.microsoft.com/office/drawing/2014/main" id="{2BC55BD1-C37E-329E-2BD3-804A5E5A104F}"/>
              </a:ext>
            </a:extLst>
          </p:cNvPr>
          <p:cNvGrpSpPr/>
          <p:nvPr/>
        </p:nvGrpSpPr>
        <p:grpSpPr>
          <a:xfrm>
            <a:off x="2231866" y="168776"/>
            <a:ext cx="3432100" cy="3203200"/>
            <a:chOff x="437928" y="131196"/>
            <a:chExt cx="3432100" cy="3203200"/>
          </a:xfrm>
        </p:grpSpPr>
        <p:pic>
          <p:nvPicPr>
            <p:cNvPr id="1026" name="Picture 2" descr="Chocolate Chip Cookie Dough – Whoa Dough">
              <a:extLst>
                <a:ext uri="{FF2B5EF4-FFF2-40B4-BE49-F238E27FC236}">
                  <a16:creationId xmlns:a16="http://schemas.microsoft.com/office/drawing/2014/main" id="{594BE9A7-A39C-4647-8D6B-4D6E20FD073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7928" y="131196"/>
              <a:ext cx="2135467" cy="32032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D05AC22-977F-4111-B39B-AA55CB59B3B7}"/>
                </a:ext>
              </a:extLst>
            </p:cNvPr>
            <p:cNvSpPr txBox="1"/>
            <p:nvPr/>
          </p:nvSpPr>
          <p:spPr>
            <a:xfrm>
              <a:off x="2145980" y="715984"/>
              <a:ext cx="1502245" cy="646331"/>
            </a:xfrm>
            <a:prstGeom prst="rect">
              <a:avLst/>
            </a:prstGeom>
            <a:noFill/>
          </p:spPr>
          <p:txBody>
            <a:bodyPr wrap="square" rtlCol="0">
              <a:spAutoFit/>
            </a:bodyPr>
            <a:lstStyle/>
            <a:p>
              <a:r>
                <a:rPr lang="en-US" dirty="0">
                  <a:solidFill>
                    <a:srgbClr val="D0006F"/>
                  </a:solidFill>
                  <a:latin typeface="Poppins" pitchFamily="2" charset="77"/>
                  <a:cs typeface="Poppins" pitchFamily="2" charset="77"/>
                </a:rPr>
                <a:t>ChocolateChip</a:t>
              </a:r>
            </a:p>
          </p:txBody>
        </p:sp>
        <p:sp>
          <p:nvSpPr>
            <p:cNvPr id="5" name="Arrow: Down 4">
              <a:extLst>
                <a:ext uri="{FF2B5EF4-FFF2-40B4-BE49-F238E27FC236}">
                  <a16:creationId xmlns:a16="http://schemas.microsoft.com/office/drawing/2014/main" id="{148E13EA-807D-41EC-8FB5-886CBC6E4BF8}"/>
                </a:ext>
              </a:extLst>
            </p:cNvPr>
            <p:cNvSpPr/>
            <p:nvPr/>
          </p:nvSpPr>
          <p:spPr>
            <a:xfrm rot="10800000">
              <a:off x="2243402" y="1505900"/>
              <a:ext cx="239986" cy="413079"/>
            </a:xfrm>
            <a:prstGeom prst="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47B09501-CEC7-4FD6-AD99-397132B81E3E}"/>
                </a:ext>
              </a:extLst>
            </p:cNvPr>
            <p:cNvSpPr txBox="1"/>
            <p:nvPr/>
          </p:nvSpPr>
          <p:spPr>
            <a:xfrm>
              <a:off x="2496576" y="1560759"/>
              <a:ext cx="736187" cy="369332"/>
            </a:xfrm>
            <a:prstGeom prst="rect">
              <a:avLst/>
            </a:prstGeom>
            <a:noFill/>
          </p:spPr>
          <p:txBody>
            <a:bodyPr wrap="square" rtlCol="0">
              <a:spAutoFit/>
            </a:bodyPr>
            <a:lstStyle/>
            <a:p>
              <a:r>
                <a:rPr lang="en-US" dirty="0">
                  <a:solidFill>
                    <a:srgbClr val="00B050"/>
                  </a:solidFill>
                  <a:latin typeface="Poppins" pitchFamily="2" charset="77"/>
                  <a:cs typeface="Poppins" pitchFamily="2" charset="77"/>
                </a:rPr>
                <a:t>170%</a:t>
              </a:r>
            </a:p>
          </p:txBody>
        </p:sp>
        <p:sp>
          <p:nvSpPr>
            <p:cNvPr id="7" name="TextBox 6">
              <a:extLst>
                <a:ext uri="{FF2B5EF4-FFF2-40B4-BE49-F238E27FC236}">
                  <a16:creationId xmlns:a16="http://schemas.microsoft.com/office/drawing/2014/main" id="{C5D35FB2-7584-449A-8895-4F8419689ECD}"/>
                </a:ext>
              </a:extLst>
            </p:cNvPr>
            <p:cNvSpPr txBox="1"/>
            <p:nvPr/>
          </p:nvSpPr>
          <p:spPr>
            <a:xfrm>
              <a:off x="2144527" y="2032607"/>
              <a:ext cx="1725501" cy="591509"/>
            </a:xfrm>
            <a:prstGeom prst="rect">
              <a:avLst/>
            </a:prstGeom>
            <a:noFill/>
          </p:spPr>
          <p:txBody>
            <a:bodyPr wrap="square" rtlCol="0">
              <a:spAutoFit/>
            </a:bodyPr>
            <a:lstStyle/>
            <a:p>
              <a:pPr>
                <a:lnSpc>
                  <a:spcPct val="150000"/>
                </a:lnSpc>
              </a:pPr>
              <a:r>
                <a:rPr lang="en-US" sz="1200" dirty="0">
                  <a:latin typeface="Poppins" pitchFamily="2" charset="77"/>
                  <a:cs typeface="Poppins" pitchFamily="2" charset="77"/>
                </a:rPr>
                <a:t>2022 (Q1) 1663 bars</a:t>
              </a:r>
            </a:p>
            <a:p>
              <a:pPr>
                <a:lnSpc>
                  <a:spcPct val="150000"/>
                </a:lnSpc>
              </a:pPr>
              <a:r>
                <a:rPr lang="en-US" sz="1050" i="1" dirty="0">
                  <a:latin typeface="Poppins" pitchFamily="2" charset="77"/>
                  <a:cs typeface="Poppins" pitchFamily="2" charset="77"/>
                </a:rPr>
                <a:t>2021 (Q1) 617 bars</a:t>
              </a:r>
            </a:p>
          </p:txBody>
        </p:sp>
        <p:sp>
          <p:nvSpPr>
            <p:cNvPr id="10" name="TextBox 9">
              <a:extLst>
                <a:ext uri="{FF2B5EF4-FFF2-40B4-BE49-F238E27FC236}">
                  <a16:creationId xmlns:a16="http://schemas.microsoft.com/office/drawing/2014/main" id="{641E945C-92EA-5A97-0DBA-482A053F9B73}"/>
                </a:ext>
              </a:extLst>
            </p:cNvPr>
            <p:cNvSpPr txBox="1"/>
            <p:nvPr/>
          </p:nvSpPr>
          <p:spPr>
            <a:xfrm>
              <a:off x="2114166" y="191800"/>
              <a:ext cx="404671" cy="584775"/>
            </a:xfrm>
            <a:prstGeom prst="rect">
              <a:avLst/>
            </a:prstGeom>
            <a:noFill/>
          </p:spPr>
          <p:txBody>
            <a:bodyPr wrap="square">
              <a:spAutoFit/>
            </a:bodyPr>
            <a:lstStyle/>
            <a:p>
              <a:pPr algn="ctr"/>
              <a:r>
                <a:rPr lang="en-US" sz="3200" dirty="0">
                  <a:solidFill>
                    <a:srgbClr val="D0006F"/>
                  </a:solidFill>
                  <a:latin typeface="Frankfurter Std" charset="0"/>
                  <a:ea typeface="Frankfurter Std" charset="0"/>
                  <a:cs typeface="Frankfurter Std" charset="0"/>
                </a:rPr>
                <a:t>1</a:t>
              </a:r>
              <a:endParaRPr lang="en-US" sz="3200" dirty="0">
                <a:solidFill>
                  <a:srgbClr val="D0006F"/>
                </a:solidFill>
              </a:endParaRPr>
            </a:p>
          </p:txBody>
        </p:sp>
      </p:grpSp>
      <p:grpSp>
        <p:nvGrpSpPr>
          <p:cNvPr id="25" name="Group 24">
            <a:extLst>
              <a:ext uri="{FF2B5EF4-FFF2-40B4-BE49-F238E27FC236}">
                <a16:creationId xmlns:a16="http://schemas.microsoft.com/office/drawing/2014/main" id="{C26BAA5F-B965-52ED-A07F-E0D958070723}"/>
              </a:ext>
            </a:extLst>
          </p:cNvPr>
          <p:cNvGrpSpPr/>
          <p:nvPr/>
        </p:nvGrpSpPr>
        <p:grpSpPr>
          <a:xfrm>
            <a:off x="5332734" y="180592"/>
            <a:ext cx="3420079" cy="3217557"/>
            <a:chOff x="44721" y="3131754"/>
            <a:chExt cx="3420079" cy="3217557"/>
          </a:xfrm>
        </p:grpSpPr>
        <p:pic>
          <p:nvPicPr>
            <p:cNvPr id="1034" name="Picture 10" descr="Sugar Sprinkle Cookie Dough – Whoa Dough">
              <a:extLst>
                <a:ext uri="{FF2B5EF4-FFF2-40B4-BE49-F238E27FC236}">
                  <a16:creationId xmlns:a16="http://schemas.microsoft.com/office/drawing/2014/main" id="{6EC13300-E4FD-4D12-8DD9-8B48281305F8}"/>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4721" y="3131754"/>
              <a:ext cx="2145038" cy="3217557"/>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DD1724F5-6081-4F84-9753-09BEBF1E998E}"/>
                </a:ext>
              </a:extLst>
            </p:cNvPr>
            <p:cNvSpPr txBox="1"/>
            <p:nvPr/>
          </p:nvSpPr>
          <p:spPr>
            <a:xfrm>
              <a:off x="1813290" y="3716935"/>
              <a:ext cx="1162975" cy="646331"/>
            </a:xfrm>
            <a:prstGeom prst="rect">
              <a:avLst/>
            </a:prstGeom>
            <a:noFill/>
          </p:spPr>
          <p:txBody>
            <a:bodyPr wrap="square" rtlCol="0">
              <a:spAutoFit/>
            </a:bodyPr>
            <a:lstStyle/>
            <a:p>
              <a:r>
                <a:rPr lang="en-US" dirty="0">
                  <a:solidFill>
                    <a:srgbClr val="99D6EA"/>
                  </a:solidFill>
                  <a:latin typeface="Poppins" pitchFamily="2" charset="77"/>
                  <a:cs typeface="Poppins" pitchFamily="2" charset="77"/>
                </a:rPr>
                <a:t>Sprinkle Sugar</a:t>
              </a:r>
            </a:p>
          </p:txBody>
        </p:sp>
        <p:sp>
          <p:nvSpPr>
            <p:cNvPr id="32" name="TextBox 31">
              <a:extLst>
                <a:ext uri="{FF2B5EF4-FFF2-40B4-BE49-F238E27FC236}">
                  <a16:creationId xmlns:a16="http://schemas.microsoft.com/office/drawing/2014/main" id="{AF3AF60F-3A31-480C-B12C-B82300951F5D}"/>
                </a:ext>
              </a:extLst>
            </p:cNvPr>
            <p:cNvSpPr txBox="1"/>
            <p:nvPr/>
          </p:nvSpPr>
          <p:spPr>
            <a:xfrm>
              <a:off x="2106128" y="4568380"/>
              <a:ext cx="926746" cy="369332"/>
            </a:xfrm>
            <a:prstGeom prst="rect">
              <a:avLst/>
            </a:prstGeom>
            <a:noFill/>
          </p:spPr>
          <p:txBody>
            <a:bodyPr wrap="square" rtlCol="0">
              <a:spAutoFit/>
            </a:bodyPr>
            <a:lstStyle/>
            <a:p>
              <a:r>
                <a:rPr lang="en-US" dirty="0">
                  <a:solidFill>
                    <a:srgbClr val="00B050"/>
                  </a:solidFill>
                  <a:latin typeface="Poppins" pitchFamily="2" charset="77"/>
                  <a:cs typeface="Poppins" pitchFamily="2" charset="77"/>
                </a:rPr>
                <a:t>237%</a:t>
              </a:r>
            </a:p>
          </p:txBody>
        </p:sp>
        <p:sp>
          <p:nvSpPr>
            <p:cNvPr id="39" name="TextBox 38">
              <a:extLst>
                <a:ext uri="{FF2B5EF4-FFF2-40B4-BE49-F238E27FC236}">
                  <a16:creationId xmlns:a16="http://schemas.microsoft.com/office/drawing/2014/main" id="{B46E5F67-B8FC-4EA2-B000-69EA2A9137F8}"/>
                </a:ext>
              </a:extLst>
            </p:cNvPr>
            <p:cNvSpPr txBox="1"/>
            <p:nvPr/>
          </p:nvSpPr>
          <p:spPr>
            <a:xfrm>
              <a:off x="1817419" y="5024079"/>
              <a:ext cx="1647381" cy="591509"/>
            </a:xfrm>
            <a:prstGeom prst="rect">
              <a:avLst/>
            </a:prstGeom>
            <a:noFill/>
          </p:spPr>
          <p:txBody>
            <a:bodyPr wrap="square" rtlCol="0">
              <a:spAutoFit/>
            </a:bodyPr>
            <a:lstStyle/>
            <a:p>
              <a:pPr>
                <a:lnSpc>
                  <a:spcPct val="150000"/>
                </a:lnSpc>
              </a:pPr>
              <a:r>
                <a:rPr lang="en-US" sz="1200" dirty="0">
                  <a:latin typeface="Poppins" pitchFamily="2" charset="77"/>
                  <a:cs typeface="Poppins" pitchFamily="2" charset="77"/>
                </a:rPr>
                <a:t>2022 (Q1) 1189 bars</a:t>
              </a:r>
            </a:p>
            <a:p>
              <a:pPr>
                <a:lnSpc>
                  <a:spcPct val="150000"/>
                </a:lnSpc>
              </a:pPr>
              <a:r>
                <a:rPr lang="en-US" sz="1050" i="1" dirty="0">
                  <a:latin typeface="Poppins" pitchFamily="2" charset="77"/>
                  <a:cs typeface="Poppins" pitchFamily="2" charset="77"/>
                </a:rPr>
                <a:t>2021 (Q1) 353 bars</a:t>
              </a:r>
              <a:endParaRPr lang="en-US" sz="1100" i="1" dirty="0">
                <a:latin typeface="Poppins" pitchFamily="2" charset="77"/>
                <a:cs typeface="Poppins" pitchFamily="2" charset="77"/>
              </a:endParaRPr>
            </a:p>
          </p:txBody>
        </p:sp>
        <p:sp>
          <p:nvSpPr>
            <p:cNvPr id="11" name="TextBox 10">
              <a:extLst>
                <a:ext uri="{FF2B5EF4-FFF2-40B4-BE49-F238E27FC236}">
                  <a16:creationId xmlns:a16="http://schemas.microsoft.com/office/drawing/2014/main" id="{F41CA4CE-80B8-94A4-B639-3242AE0B33BA}"/>
                </a:ext>
              </a:extLst>
            </p:cNvPr>
            <p:cNvSpPr txBox="1"/>
            <p:nvPr/>
          </p:nvSpPr>
          <p:spPr>
            <a:xfrm>
              <a:off x="1813290" y="3188089"/>
              <a:ext cx="404671" cy="584775"/>
            </a:xfrm>
            <a:prstGeom prst="rect">
              <a:avLst/>
            </a:prstGeom>
            <a:noFill/>
          </p:spPr>
          <p:txBody>
            <a:bodyPr wrap="square">
              <a:spAutoFit/>
            </a:bodyPr>
            <a:lstStyle/>
            <a:p>
              <a:pPr algn="ctr"/>
              <a:r>
                <a:rPr lang="en-US" sz="3200" dirty="0">
                  <a:solidFill>
                    <a:srgbClr val="99D6EA"/>
                  </a:solidFill>
                  <a:latin typeface="Frankfurter Std" charset="0"/>
                  <a:ea typeface="Frankfurter Std" charset="0"/>
                  <a:cs typeface="Frankfurter Std" charset="0"/>
                </a:rPr>
                <a:t>2</a:t>
              </a:r>
              <a:endParaRPr lang="en-US" sz="3200" dirty="0">
                <a:solidFill>
                  <a:srgbClr val="99D6EA"/>
                </a:solidFill>
              </a:endParaRPr>
            </a:p>
          </p:txBody>
        </p:sp>
        <p:sp>
          <p:nvSpPr>
            <p:cNvPr id="12" name="Arrow: Down 4">
              <a:extLst>
                <a:ext uri="{FF2B5EF4-FFF2-40B4-BE49-F238E27FC236}">
                  <a16:creationId xmlns:a16="http://schemas.microsoft.com/office/drawing/2014/main" id="{821140F8-7EEB-5554-B1C7-C14A33134619}"/>
                </a:ext>
              </a:extLst>
            </p:cNvPr>
            <p:cNvSpPr/>
            <p:nvPr/>
          </p:nvSpPr>
          <p:spPr>
            <a:xfrm rot="10800000">
              <a:off x="1900877" y="4524752"/>
              <a:ext cx="239986" cy="413079"/>
            </a:xfrm>
            <a:prstGeom prst="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1" name="Group 30">
            <a:extLst>
              <a:ext uri="{FF2B5EF4-FFF2-40B4-BE49-F238E27FC236}">
                <a16:creationId xmlns:a16="http://schemas.microsoft.com/office/drawing/2014/main" id="{6E572AA2-84E8-22B0-9CEA-8A34B64A5DBC}"/>
              </a:ext>
            </a:extLst>
          </p:cNvPr>
          <p:cNvGrpSpPr/>
          <p:nvPr/>
        </p:nvGrpSpPr>
        <p:grpSpPr>
          <a:xfrm>
            <a:off x="8407737" y="177577"/>
            <a:ext cx="3511603" cy="3159612"/>
            <a:chOff x="4049442" y="228253"/>
            <a:chExt cx="3511603" cy="3159612"/>
          </a:xfrm>
        </p:grpSpPr>
        <p:pic>
          <p:nvPicPr>
            <p:cNvPr id="1030" name="Picture 6" descr="Peanut Butter Chocolate Chip – Whoa Dough">
              <a:extLst>
                <a:ext uri="{FF2B5EF4-FFF2-40B4-BE49-F238E27FC236}">
                  <a16:creationId xmlns:a16="http://schemas.microsoft.com/office/drawing/2014/main" id="{093DCCFB-3F9E-4F15-9C65-CC689069C316}"/>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049442" y="228253"/>
              <a:ext cx="2106409" cy="3159612"/>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C391DDD7-F3DF-4C0F-A174-4C77B08A425E}"/>
                </a:ext>
              </a:extLst>
            </p:cNvPr>
            <p:cNvSpPr txBox="1"/>
            <p:nvPr/>
          </p:nvSpPr>
          <p:spPr>
            <a:xfrm>
              <a:off x="5763564" y="832161"/>
              <a:ext cx="1797481" cy="646331"/>
            </a:xfrm>
            <a:prstGeom prst="rect">
              <a:avLst/>
            </a:prstGeom>
            <a:noFill/>
          </p:spPr>
          <p:txBody>
            <a:bodyPr wrap="square" rtlCol="0">
              <a:spAutoFit/>
            </a:bodyPr>
            <a:lstStyle/>
            <a:p>
              <a:r>
                <a:rPr lang="en-US" dirty="0">
                  <a:solidFill>
                    <a:schemeClr val="accent2"/>
                  </a:solidFill>
                  <a:latin typeface="Poppins" pitchFamily="2" charset="77"/>
                  <a:cs typeface="Poppins" pitchFamily="2" charset="77"/>
                </a:rPr>
                <a:t>PB Chocolate Chip</a:t>
              </a:r>
            </a:p>
          </p:txBody>
        </p:sp>
        <p:sp>
          <p:nvSpPr>
            <p:cNvPr id="33" name="TextBox 32">
              <a:extLst>
                <a:ext uri="{FF2B5EF4-FFF2-40B4-BE49-F238E27FC236}">
                  <a16:creationId xmlns:a16="http://schemas.microsoft.com/office/drawing/2014/main" id="{35A74BD1-3925-42DE-8326-AB75C662DA3B}"/>
                </a:ext>
              </a:extLst>
            </p:cNvPr>
            <p:cNvSpPr txBox="1"/>
            <p:nvPr/>
          </p:nvSpPr>
          <p:spPr>
            <a:xfrm>
              <a:off x="6129620" y="1655412"/>
              <a:ext cx="916269" cy="369332"/>
            </a:xfrm>
            <a:prstGeom prst="rect">
              <a:avLst/>
            </a:prstGeom>
            <a:noFill/>
          </p:spPr>
          <p:txBody>
            <a:bodyPr wrap="square" rtlCol="0">
              <a:spAutoFit/>
            </a:bodyPr>
            <a:lstStyle/>
            <a:p>
              <a:r>
                <a:rPr lang="en-US" dirty="0">
                  <a:solidFill>
                    <a:srgbClr val="00B050"/>
                  </a:solidFill>
                  <a:latin typeface="Poppins" pitchFamily="2" charset="77"/>
                  <a:cs typeface="Poppins" pitchFamily="2" charset="77"/>
                </a:rPr>
                <a:t>230%</a:t>
              </a:r>
            </a:p>
          </p:txBody>
        </p:sp>
        <p:sp>
          <p:nvSpPr>
            <p:cNvPr id="40" name="TextBox 39">
              <a:extLst>
                <a:ext uri="{FF2B5EF4-FFF2-40B4-BE49-F238E27FC236}">
                  <a16:creationId xmlns:a16="http://schemas.microsoft.com/office/drawing/2014/main" id="{56978996-AD0A-42A5-BAD5-250C23F50205}"/>
                </a:ext>
              </a:extLst>
            </p:cNvPr>
            <p:cNvSpPr txBox="1"/>
            <p:nvPr/>
          </p:nvSpPr>
          <p:spPr>
            <a:xfrm>
              <a:off x="5818060" y="2122647"/>
              <a:ext cx="1647381" cy="591509"/>
            </a:xfrm>
            <a:prstGeom prst="rect">
              <a:avLst/>
            </a:prstGeom>
            <a:noFill/>
          </p:spPr>
          <p:txBody>
            <a:bodyPr wrap="square" rtlCol="0">
              <a:spAutoFit/>
            </a:bodyPr>
            <a:lstStyle/>
            <a:p>
              <a:pPr>
                <a:lnSpc>
                  <a:spcPct val="150000"/>
                </a:lnSpc>
              </a:pPr>
              <a:r>
                <a:rPr lang="en-US" sz="1200" dirty="0">
                  <a:latin typeface="Poppins" pitchFamily="2" charset="77"/>
                  <a:cs typeface="Poppins" pitchFamily="2" charset="77"/>
                </a:rPr>
                <a:t>2022 (Q1) 1141 bars</a:t>
              </a:r>
            </a:p>
            <a:p>
              <a:pPr>
                <a:lnSpc>
                  <a:spcPct val="150000"/>
                </a:lnSpc>
              </a:pPr>
              <a:r>
                <a:rPr lang="en-US" sz="1050" i="1" dirty="0">
                  <a:latin typeface="Poppins" pitchFamily="2" charset="77"/>
                  <a:cs typeface="Poppins" pitchFamily="2" charset="77"/>
                </a:rPr>
                <a:t>2021 (Q1) 346 bars</a:t>
              </a:r>
              <a:endParaRPr lang="en-US" sz="1100" i="1" dirty="0">
                <a:latin typeface="Poppins" pitchFamily="2" charset="77"/>
                <a:cs typeface="Poppins" pitchFamily="2" charset="77"/>
              </a:endParaRPr>
            </a:p>
          </p:txBody>
        </p:sp>
        <p:sp>
          <p:nvSpPr>
            <p:cNvPr id="13" name="TextBox 12">
              <a:extLst>
                <a:ext uri="{FF2B5EF4-FFF2-40B4-BE49-F238E27FC236}">
                  <a16:creationId xmlns:a16="http://schemas.microsoft.com/office/drawing/2014/main" id="{F4E6FF70-263D-24E2-032C-C11BE7D88AD0}"/>
                </a:ext>
              </a:extLst>
            </p:cNvPr>
            <p:cNvSpPr txBox="1"/>
            <p:nvPr/>
          </p:nvSpPr>
          <p:spPr>
            <a:xfrm>
              <a:off x="5782679" y="283771"/>
              <a:ext cx="404671" cy="584775"/>
            </a:xfrm>
            <a:prstGeom prst="rect">
              <a:avLst/>
            </a:prstGeom>
            <a:noFill/>
          </p:spPr>
          <p:txBody>
            <a:bodyPr wrap="square">
              <a:spAutoFit/>
            </a:bodyPr>
            <a:lstStyle/>
            <a:p>
              <a:pPr algn="ctr"/>
              <a:r>
                <a:rPr lang="en-US" sz="3200" dirty="0">
                  <a:solidFill>
                    <a:srgbClr val="D76B00"/>
                  </a:solidFill>
                  <a:latin typeface="Frankfurter Std" charset="0"/>
                  <a:ea typeface="Frankfurter Std" charset="0"/>
                  <a:cs typeface="Frankfurter Std" charset="0"/>
                </a:rPr>
                <a:t>3</a:t>
              </a:r>
              <a:endParaRPr lang="en-US" sz="3200" dirty="0">
                <a:solidFill>
                  <a:srgbClr val="D76B00"/>
                </a:solidFill>
              </a:endParaRPr>
            </a:p>
          </p:txBody>
        </p:sp>
        <p:sp>
          <p:nvSpPr>
            <p:cNvPr id="17" name="Arrow: Down 4">
              <a:extLst>
                <a:ext uri="{FF2B5EF4-FFF2-40B4-BE49-F238E27FC236}">
                  <a16:creationId xmlns:a16="http://schemas.microsoft.com/office/drawing/2014/main" id="{4BDE2454-9360-51BA-9015-A5880A0E69E7}"/>
                </a:ext>
              </a:extLst>
            </p:cNvPr>
            <p:cNvSpPr/>
            <p:nvPr/>
          </p:nvSpPr>
          <p:spPr>
            <a:xfrm rot="10800000">
              <a:off x="5865021" y="1604653"/>
              <a:ext cx="239986" cy="413079"/>
            </a:xfrm>
            <a:prstGeom prst="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F8AF3F46-0A51-CE88-D519-EA1E6D7666C2}"/>
              </a:ext>
            </a:extLst>
          </p:cNvPr>
          <p:cNvGrpSpPr/>
          <p:nvPr/>
        </p:nvGrpSpPr>
        <p:grpSpPr>
          <a:xfrm>
            <a:off x="2216352" y="3188621"/>
            <a:ext cx="3594720" cy="3262809"/>
            <a:chOff x="3352103" y="3326949"/>
            <a:chExt cx="3594720" cy="3262809"/>
          </a:xfrm>
        </p:grpSpPr>
        <p:pic>
          <p:nvPicPr>
            <p:cNvPr id="1028" name="Picture 4" descr="Brownie Batter – Whoa Dough">
              <a:extLst>
                <a:ext uri="{FF2B5EF4-FFF2-40B4-BE49-F238E27FC236}">
                  <a16:creationId xmlns:a16="http://schemas.microsoft.com/office/drawing/2014/main" id="{AA7198B9-81DC-424E-AD51-A558604F1EE8}"/>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352103" y="3326949"/>
              <a:ext cx="2175205" cy="3262809"/>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9ECE971F-4D17-4F0E-BFE2-EA0E22F74FDA}"/>
                </a:ext>
              </a:extLst>
            </p:cNvPr>
            <p:cNvSpPr txBox="1"/>
            <p:nvPr/>
          </p:nvSpPr>
          <p:spPr>
            <a:xfrm>
              <a:off x="5152917" y="3937135"/>
              <a:ext cx="1162975" cy="646331"/>
            </a:xfrm>
            <a:prstGeom prst="rect">
              <a:avLst/>
            </a:prstGeom>
            <a:noFill/>
          </p:spPr>
          <p:txBody>
            <a:bodyPr wrap="square" rtlCol="0">
              <a:spAutoFit/>
            </a:bodyPr>
            <a:lstStyle/>
            <a:p>
              <a:r>
                <a:rPr lang="en-US" dirty="0">
                  <a:solidFill>
                    <a:srgbClr val="981D97"/>
                  </a:solidFill>
                  <a:latin typeface="Poppins" pitchFamily="2" charset="77"/>
                  <a:cs typeface="Poppins" pitchFamily="2" charset="77"/>
                </a:rPr>
                <a:t>Brownie Batter</a:t>
              </a:r>
            </a:p>
          </p:txBody>
        </p:sp>
        <p:sp>
          <p:nvSpPr>
            <p:cNvPr id="34" name="TextBox 33">
              <a:extLst>
                <a:ext uri="{FF2B5EF4-FFF2-40B4-BE49-F238E27FC236}">
                  <a16:creationId xmlns:a16="http://schemas.microsoft.com/office/drawing/2014/main" id="{E2CF1876-4362-4466-A8EF-AC38F9CF803A}"/>
                </a:ext>
              </a:extLst>
            </p:cNvPr>
            <p:cNvSpPr txBox="1"/>
            <p:nvPr/>
          </p:nvSpPr>
          <p:spPr>
            <a:xfrm>
              <a:off x="5437926" y="4752076"/>
              <a:ext cx="871782" cy="369332"/>
            </a:xfrm>
            <a:prstGeom prst="rect">
              <a:avLst/>
            </a:prstGeom>
            <a:noFill/>
          </p:spPr>
          <p:txBody>
            <a:bodyPr wrap="square" rtlCol="0">
              <a:spAutoFit/>
            </a:bodyPr>
            <a:lstStyle/>
            <a:p>
              <a:r>
                <a:rPr lang="en-US" dirty="0">
                  <a:solidFill>
                    <a:srgbClr val="00B050"/>
                  </a:solidFill>
                  <a:latin typeface="Poppins" pitchFamily="2" charset="77"/>
                  <a:cs typeface="Poppins" pitchFamily="2" charset="77"/>
                </a:rPr>
                <a:t>274%</a:t>
              </a:r>
            </a:p>
          </p:txBody>
        </p:sp>
        <p:sp>
          <p:nvSpPr>
            <p:cNvPr id="41" name="TextBox 40">
              <a:extLst>
                <a:ext uri="{FF2B5EF4-FFF2-40B4-BE49-F238E27FC236}">
                  <a16:creationId xmlns:a16="http://schemas.microsoft.com/office/drawing/2014/main" id="{BACD4132-F60E-432A-A478-36FC24B58E9B}"/>
                </a:ext>
              </a:extLst>
            </p:cNvPr>
            <p:cNvSpPr txBox="1"/>
            <p:nvPr/>
          </p:nvSpPr>
          <p:spPr>
            <a:xfrm>
              <a:off x="5149342" y="5336772"/>
              <a:ext cx="1797481" cy="591509"/>
            </a:xfrm>
            <a:prstGeom prst="rect">
              <a:avLst/>
            </a:prstGeom>
            <a:noFill/>
          </p:spPr>
          <p:txBody>
            <a:bodyPr wrap="square" rtlCol="0">
              <a:spAutoFit/>
            </a:bodyPr>
            <a:lstStyle/>
            <a:p>
              <a:pPr>
                <a:lnSpc>
                  <a:spcPct val="150000"/>
                </a:lnSpc>
              </a:pPr>
              <a:r>
                <a:rPr lang="en-US" sz="1200" dirty="0">
                  <a:latin typeface="Poppins" pitchFamily="2" charset="77"/>
                  <a:cs typeface="Poppins" pitchFamily="2" charset="77"/>
                </a:rPr>
                <a:t>2022 (Q1) 1095 bars</a:t>
              </a:r>
            </a:p>
            <a:p>
              <a:pPr>
                <a:lnSpc>
                  <a:spcPct val="150000"/>
                </a:lnSpc>
              </a:pPr>
              <a:r>
                <a:rPr lang="en-US" sz="1050" i="1" dirty="0">
                  <a:latin typeface="Poppins" pitchFamily="2" charset="77"/>
                  <a:cs typeface="Poppins" pitchFamily="2" charset="77"/>
                </a:rPr>
                <a:t>2021 (Q1) 293 bars</a:t>
              </a:r>
            </a:p>
          </p:txBody>
        </p:sp>
        <p:sp>
          <p:nvSpPr>
            <p:cNvPr id="14" name="TextBox 13">
              <a:extLst>
                <a:ext uri="{FF2B5EF4-FFF2-40B4-BE49-F238E27FC236}">
                  <a16:creationId xmlns:a16="http://schemas.microsoft.com/office/drawing/2014/main" id="{162D3CF1-ECCD-1A24-2C9F-AC517F5090EC}"/>
                </a:ext>
              </a:extLst>
            </p:cNvPr>
            <p:cNvSpPr txBox="1"/>
            <p:nvPr/>
          </p:nvSpPr>
          <p:spPr>
            <a:xfrm>
              <a:off x="5122637" y="3405884"/>
              <a:ext cx="404671" cy="584775"/>
            </a:xfrm>
            <a:prstGeom prst="rect">
              <a:avLst/>
            </a:prstGeom>
            <a:noFill/>
          </p:spPr>
          <p:txBody>
            <a:bodyPr wrap="square">
              <a:spAutoFit/>
            </a:bodyPr>
            <a:lstStyle/>
            <a:p>
              <a:pPr algn="ctr"/>
              <a:r>
                <a:rPr lang="en-US" sz="3200" dirty="0">
                  <a:solidFill>
                    <a:srgbClr val="981D97"/>
                  </a:solidFill>
                  <a:latin typeface="Frankfurter Std" charset="0"/>
                  <a:ea typeface="Frankfurter Std" charset="0"/>
                  <a:cs typeface="Frankfurter Std" charset="0"/>
                </a:rPr>
                <a:t>4</a:t>
              </a:r>
              <a:endParaRPr lang="en-US" sz="3200" dirty="0">
                <a:solidFill>
                  <a:srgbClr val="981D97"/>
                </a:solidFill>
              </a:endParaRPr>
            </a:p>
          </p:txBody>
        </p:sp>
        <p:sp>
          <p:nvSpPr>
            <p:cNvPr id="18" name="Arrow: Down 4">
              <a:extLst>
                <a:ext uri="{FF2B5EF4-FFF2-40B4-BE49-F238E27FC236}">
                  <a16:creationId xmlns:a16="http://schemas.microsoft.com/office/drawing/2014/main" id="{9D56F3ED-44F8-4B6D-B0CB-63D343D83A03}"/>
                </a:ext>
              </a:extLst>
            </p:cNvPr>
            <p:cNvSpPr/>
            <p:nvPr/>
          </p:nvSpPr>
          <p:spPr>
            <a:xfrm rot="10800000">
              <a:off x="5220429" y="4743334"/>
              <a:ext cx="239986" cy="413079"/>
            </a:xfrm>
            <a:prstGeom prst="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3" name="Group 52">
            <a:extLst>
              <a:ext uri="{FF2B5EF4-FFF2-40B4-BE49-F238E27FC236}">
                <a16:creationId xmlns:a16="http://schemas.microsoft.com/office/drawing/2014/main" id="{1E3CAEAD-0E23-6066-C8D1-E8BB23171394}"/>
              </a:ext>
            </a:extLst>
          </p:cNvPr>
          <p:cNvGrpSpPr/>
          <p:nvPr/>
        </p:nvGrpSpPr>
        <p:grpSpPr>
          <a:xfrm>
            <a:off x="5327991" y="3198338"/>
            <a:ext cx="3425203" cy="3262806"/>
            <a:chOff x="6701380" y="168871"/>
            <a:chExt cx="3425203" cy="3262806"/>
          </a:xfrm>
        </p:grpSpPr>
        <p:pic>
          <p:nvPicPr>
            <p:cNvPr id="2" name="Picture 8" descr="Sugar Cookie Dough – Whoa Dough">
              <a:extLst>
                <a:ext uri="{FF2B5EF4-FFF2-40B4-BE49-F238E27FC236}">
                  <a16:creationId xmlns:a16="http://schemas.microsoft.com/office/drawing/2014/main" id="{B565390D-A1BA-44E5-BD83-04A3CEE0792D}"/>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701380" y="168871"/>
              <a:ext cx="2175204" cy="3262806"/>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A0B7C0EC-A2B9-4E68-B15A-6A2FDD0D2F41}"/>
                </a:ext>
              </a:extLst>
            </p:cNvPr>
            <p:cNvSpPr txBox="1"/>
            <p:nvPr/>
          </p:nvSpPr>
          <p:spPr>
            <a:xfrm>
              <a:off x="8462978" y="784976"/>
              <a:ext cx="1162975" cy="646331"/>
            </a:xfrm>
            <a:prstGeom prst="rect">
              <a:avLst/>
            </a:prstGeom>
            <a:noFill/>
          </p:spPr>
          <p:txBody>
            <a:bodyPr wrap="square" rtlCol="0">
              <a:spAutoFit/>
            </a:bodyPr>
            <a:lstStyle/>
            <a:p>
              <a:r>
                <a:rPr lang="en-US" dirty="0">
                  <a:solidFill>
                    <a:srgbClr val="0085CA"/>
                  </a:solidFill>
                  <a:latin typeface="Poppins" pitchFamily="2" charset="77"/>
                  <a:cs typeface="Poppins" pitchFamily="2" charset="77"/>
                </a:rPr>
                <a:t>Sugar Cookie</a:t>
              </a:r>
            </a:p>
          </p:txBody>
        </p:sp>
        <p:sp>
          <p:nvSpPr>
            <p:cNvPr id="35" name="TextBox 34">
              <a:extLst>
                <a:ext uri="{FF2B5EF4-FFF2-40B4-BE49-F238E27FC236}">
                  <a16:creationId xmlns:a16="http://schemas.microsoft.com/office/drawing/2014/main" id="{F8B27D21-78B5-43FF-966E-492DD503BAC0}"/>
                </a:ext>
              </a:extLst>
            </p:cNvPr>
            <p:cNvSpPr txBox="1"/>
            <p:nvPr/>
          </p:nvSpPr>
          <p:spPr>
            <a:xfrm>
              <a:off x="8867649" y="1605005"/>
              <a:ext cx="870718" cy="369332"/>
            </a:xfrm>
            <a:prstGeom prst="rect">
              <a:avLst/>
            </a:prstGeom>
            <a:noFill/>
          </p:spPr>
          <p:txBody>
            <a:bodyPr wrap="square" rtlCol="0">
              <a:spAutoFit/>
            </a:bodyPr>
            <a:lstStyle/>
            <a:p>
              <a:r>
                <a:rPr lang="en-US" dirty="0">
                  <a:solidFill>
                    <a:srgbClr val="00B050"/>
                  </a:solidFill>
                  <a:latin typeface="Poppins" pitchFamily="2" charset="77"/>
                  <a:cs typeface="Poppins" pitchFamily="2" charset="77"/>
                </a:rPr>
                <a:t>249%</a:t>
              </a:r>
            </a:p>
          </p:txBody>
        </p:sp>
        <p:sp>
          <p:nvSpPr>
            <p:cNvPr id="42" name="TextBox 41">
              <a:extLst>
                <a:ext uri="{FF2B5EF4-FFF2-40B4-BE49-F238E27FC236}">
                  <a16:creationId xmlns:a16="http://schemas.microsoft.com/office/drawing/2014/main" id="{24C4E0EB-B174-4371-A652-97BA39EAD71F}"/>
                </a:ext>
              </a:extLst>
            </p:cNvPr>
            <p:cNvSpPr txBox="1"/>
            <p:nvPr/>
          </p:nvSpPr>
          <p:spPr>
            <a:xfrm>
              <a:off x="8479202" y="2175849"/>
              <a:ext cx="1647381" cy="591509"/>
            </a:xfrm>
            <a:prstGeom prst="rect">
              <a:avLst/>
            </a:prstGeom>
            <a:noFill/>
          </p:spPr>
          <p:txBody>
            <a:bodyPr wrap="square" rtlCol="0">
              <a:spAutoFit/>
            </a:bodyPr>
            <a:lstStyle/>
            <a:p>
              <a:pPr>
                <a:lnSpc>
                  <a:spcPct val="150000"/>
                </a:lnSpc>
              </a:pPr>
              <a:r>
                <a:rPr lang="en-US" sz="1200" dirty="0">
                  <a:latin typeface="Poppins" pitchFamily="2" charset="77"/>
                  <a:cs typeface="Poppins" pitchFamily="2" charset="77"/>
                </a:rPr>
                <a:t>2022 (Q1) 910 bars</a:t>
              </a:r>
            </a:p>
            <a:p>
              <a:pPr>
                <a:lnSpc>
                  <a:spcPct val="150000"/>
                </a:lnSpc>
              </a:pPr>
              <a:r>
                <a:rPr lang="en-US" sz="1050" i="1" dirty="0">
                  <a:latin typeface="Poppins" pitchFamily="2" charset="77"/>
                  <a:cs typeface="Poppins" pitchFamily="2" charset="77"/>
                </a:rPr>
                <a:t>2021 (Q1) 261 bars</a:t>
              </a:r>
            </a:p>
          </p:txBody>
        </p:sp>
        <p:sp>
          <p:nvSpPr>
            <p:cNvPr id="15" name="TextBox 14">
              <a:extLst>
                <a:ext uri="{FF2B5EF4-FFF2-40B4-BE49-F238E27FC236}">
                  <a16:creationId xmlns:a16="http://schemas.microsoft.com/office/drawing/2014/main" id="{313E9191-6580-2897-BA73-B40BA96E084B}"/>
                </a:ext>
              </a:extLst>
            </p:cNvPr>
            <p:cNvSpPr txBox="1"/>
            <p:nvPr/>
          </p:nvSpPr>
          <p:spPr>
            <a:xfrm>
              <a:off x="8462978" y="212331"/>
              <a:ext cx="404671" cy="584775"/>
            </a:xfrm>
            <a:prstGeom prst="rect">
              <a:avLst/>
            </a:prstGeom>
            <a:noFill/>
          </p:spPr>
          <p:txBody>
            <a:bodyPr wrap="square">
              <a:spAutoFit/>
            </a:bodyPr>
            <a:lstStyle/>
            <a:p>
              <a:pPr algn="ctr"/>
              <a:r>
                <a:rPr lang="en-US" sz="3200" dirty="0">
                  <a:solidFill>
                    <a:srgbClr val="0085CA"/>
                  </a:solidFill>
                  <a:latin typeface="Frankfurter Std" charset="0"/>
                  <a:ea typeface="Frankfurter Std" charset="0"/>
                  <a:cs typeface="Frankfurter Std" charset="0"/>
                </a:rPr>
                <a:t>5</a:t>
              </a:r>
              <a:endParaRPr lang="en-US" sz="3200" dirty="0">
                <a:solidFill>
                  <a:srgbClr val="0085CA"/>
                </a:solidFill>
              </a:endParaRPr>
            </a:p>
          </p:txBody>
        </p:sp>
        <p:sp>
          <p:nvSpPr>
            <p:cNvPr id="50" name="Arrow: Down 4">
              <a:extLst>
                <a:ext uri="{FF2B5EF4-FFF2-40B4-BE49-F238E27FC236}">
                  <a16:creationId xmlns:a16="http://schemas.microsoft.com/office/drawing/2014/main" id="{53417D4C-CE51-B36F-FD8F-DD1B4094C2DB}"/>
                </a:ext>
              </a:extLst>
            </p:cNvPr>
            <p:cNvSpPr/>
            <p:nvPr/>
          </p:nvSpPr>
          <p:spPr>
            <a:xfrm rot="10800000">
              <a:off x="8549350" y="1579622"/>
              <a:ext cx="239986" cy="413079"/>
            </a:xfrm>
            <a:prstGeom prst="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 name="Group 53">
            <a:extLst>
              <a:ext uri="{FF2B5EF4-FFF2-40B4-BE49-F238E27FC236}">
                <a16:creationId xmlns:a16="http://schemas.microsoft.com/office/drawing/2014/main" id="{0925E2F7-6991-3DFE-1404-B4DDD13DDCCC}"/>
              </a:ext>
            </a:extLst>
          </p:cNvPr>
          <p:cNvGrpSpPr/>
          <p:nvPr/>
        </p:nvGrpSpPr>
        <p:grpSpPr>
          <a:xfrm>
            <a:off x="8725840" y="2809540"/>
            <a:ext cx="3165748" cy="4041345"/>
            <a:chOff x="7028081" y="3018547"/>
            <a:chExt cx="3165748" cy="4041345"/>
          </a:xfrm>
        </p:grpSpPr>
        <p:sp>
          <p:nvSpPr>
            <p:cNvPr id="24" name="TextBox 23">
              <a:extLst>
                <a:ext uri="{FF2B5EF4-FFF2-40B4-BE49-F238E27FC236}">
                  <a16:creationId xmlns:a16="http://schemas.microsoft.com/office/drawing/2014/main" id="{3689875B-E8B5-411F-B9D6-E6353A92CD2D}"/>
                </a:ext>
              </a:extLst>
            </p:cNvPr>
            <p:cNvSpPr txBox="1"/>
            <p:nvPr/>
          </p:nvSpPr>
          <p:spPr>
            <a:xfrm>
              <a:off x="8531624" y="4012706"/>
              <a:ext cx="1162975" cy="646331"/>
            </a:xfrm>
            <a:prstGeom prst="rect">
              <a:avLst/>
            </a:prstGeom>
            <a:noFill/>
          </p:spPr>
          <p:txBody>
            <a:bodyPr wrap="square" rtlCol="0">
              <a:spAutoFit/>
            </a:bodyPr>
            <a:lstStyle/>
            <a:p>
              <a:r>
                <a:rPr lang="en-US" dirty="0">
                  <a:solidFill>
                    <a:srgbClr val="FFC000"/>
                  </a:solidFill>
                  <a:latin typeface="Poppins" pitchFamily="2" charset="77"/>
                  <a:cs typeface="Poppins" pitchFamily="2" charset="77"/>
                </a:rPr>
                <a:t>Peanut Butter</a:t>
              </a:r>
            </a:p>
          </p:txBody>
        </p:sp>
        <p:sp>
          <p:nvSpPr>
            <p:cNvPr id="36" name="TextBox 35">
              <a:extLst>
                <a:ext uri="{FF2B5EF4-FFF2-40B4-BE49-F238E27FC236}">
                  <a16:creationId xmlns:a16="http://schemas.microsoft.com/office/drawing/2014/main" id="{89354EEE-5448-4DF2-AAEC-2302F99B27EC}"/>
                </a:ext>
              </a:extLst>
            </p:cNvPr>
            <p:cNvSpPr txBox="1"/>
            <p:nvPr/>
          </p:nvSpPr>
          <p:spPr>
            <a:xfrm>
              <a:off x="8897925" y="4865463"/>
              <a:ext cx="944428" cy="369332"/>
            </a:xfrm>
            <a:prstGeom prst="rect">
              <a:avLst/>
            </a:prstGeom>
            <a:noFill/>
          </p:spPr>
          <p:txBody>
            <a:bodyPr wrap="square" rtlCol="0">
              <a:spAutoFit/>
            </a:bodyPr>
            <a:lstStyle/>
            <a:p>
              <a:r>
                <a:rPr lang="en-US" dirty="0">
                  <a:solidFill>
                    <a:srgbClr val="00B050"/>
                  </a:solidFill>
                  <a:latin typeface="Poppins" pitchFamily="2" charset="77"/>
                  <a:cs typeface="Poppins" pitchFamily="2" charset="77"/>
                </a:rPr>
                <a:t>254%</a:t>
              </a:r>
            </a:p>
          </p:txBody>
        </p:sp>
        <p:pic>
          <p:nvPicPr>
            <p:cNvPr id="9" name="Picture 8" descr="Logo&#10;&#10;Description automatically generated with medium confidence">
              <a:extLst>
                <a:ext uri="{FF2B5EF4-FFF2-40B4-BE49-F238E27FC236}">
                  <a16:creationId xmlns:a16="http://schemas.microsoft.com/office/drawing/2014/main" id="{CA0AF371-18D3-AA6E-6271-AC10163A700F}"/>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7028081" y="3018547"/>
              <a:ext cx="1569584" cy="4041345"/>
            </a:xfrm>
            <a:prstGeom prst="rect">
              <a:avLst/>
            </a:prstGeom>
          </p:spPr>
        </p:pic>
        <p:sp>
          <p:nvSpPr>
            <p:cNvPr id="16" name="TextBox 15">
              <a:extLst>
                <a:ext uri="{FF2B5EF4-FFF2-40B4-BE49-F238E27FC236}">
                  <a16:creationId xmlns:a16="http://schemas.microsoft.com/office/drawing/2014/main" id="{EA46CCE3-1203-ACF8-DAB5-D12BD61B1045}"/>
                </a:ext>
              </a:extLst>
            </p:cNvPr>
            <p:cNvSpPr txBox="1"/>
            <p:nvPr/>
          </p:nvSpPr>
          <p:spPr>
            <a:xfrm>
              <a:off x="8549350" y="3455152"/>
              <a:ext cx="404671" cy="584775"/>
            </a:xfrm>
            <a:prstGeom prst="rect">
              <a:avLst/>
            </a:prstGeom>
            <a:noFill/>
          </p:spPr>
          <p:txBody>
            <a:bodyPr wrap="square">
              <a:spAutoFit/>
            </a:bodyPr>
            <a:lstStyle/>
            <a:p>
              <a:pPr algn="ctr"/>
              <a:r>
                <a:rPr lang="en-US" sz="3200" dirty="0">
                  <a:solidFill>
                    <a:srgbClr val="FFCD00"/>
                  </a:solidFill>
                  <a:latin typeface="Frankfurter Std" charset="0"/>
                  <a:ea typeface="Frankfurter Std" charset="0"/>
                  <a:cs typeface="Frankfurter Std" charset="0"/>
                </a:rPr>
                <a:t>6</a:t>
              </a:r>
              <a:endParaRPr lang="en-US" sz="3200" dirty="0">
                <a:solidFill>
                  <a:srgbClr val="FFCD00"/>
                </a:solidFill>
              </a:endParaRPr>
            </a:p>
          </p:txBody>
        </p:sp>
        <p:sp>
          <p:nvSpPr>
            <p:cNvPr id="51" name="Arrow: Down 4">
              <a:extLst>
                <a:ext uri="{FF2B5EF4-FFF2-40B4-BE49-F238E27FC236}">
                  <a16:creationId xmlns:a16="http://schemas.microsoft.com/office/drawing/2014/main" id="{1508111D-152F-745F-46E1-E29585C01617}"/>
                </a:ext>
              </a:extLst>
            </p:cNvPr>
            <p:cNvSpPr/>
            <p:nvPr/>
          </p:nvSpPr>
          <p:spPr>
            <a:xfrm rot="10800000">
              <a:off x="8627663" y="4812537"/>
              <a:ext cx="239986" cy="413079"/>
            </a:xfrm>
            <a:prstGeom prst="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a:extLst>
                <a:ext uri="{FF2B5EF4-FFF2-40B4-BE49-F238E27FC236}">
                  <a16:creationId xmlns:a16="http://schemas.microsoft.com/office/drawing/2014/main" id="{4E99430E-958E-CD81-3FBD-ADCFA21A4FAB}"/>
                </a:ext>
              </a:extLst>
            </p:cNvPr>
            <p:cNvSpPr txBox="1"/>
            <p:nvPr/>
          </p:nvSpPr>
          <p:spPr>
            <a:xfrm>
              <a:off x="8546448" y="5389025"/>
              <a:ext cx="1647381" cy="591509"/>
            </a:xfrm>
            <a:prstGeom prst="rect">
              <a:avLst/>
            </a:prstGeom>
            <a:noFill/>
          </p:spPr>
          <p:txBody>
            <a:bodyPr wrap="square" rtlCol="0">
              <a:spAutoFit/>
            </a:bodyPr>
            <a:lstStyle/>
            <a:p>
              <a:pPr>
                <a:lnSpc>
                  <a:spcPct val="150000"/>
                </a:lnSpc>
              </a:pPr>
              <a:r>
                <a:rPr lang="en-US" sz="1200" dirty="0">
                  <a:latin typeface="Poppins" pitchFamily="2" charset="77"/>
                  <a:cs typeface="Poppins" pitchFamily="2" charset="77"/>
                </a:rPr>
                <a:t>2022 (Q1) 754 bars</a:t>
              </a:r>
            </a:p>
            <a:p>
              <a:pPr>
                <a:lnSpc>
                  <a:spcPct val="150000"/>
                </a:lnSpc>
              </a:pPr>
              <a:r>
                <a:rPr lang="en-US" sz="1050" i="1" dirty="0">
                  <a:latin typeface="Poppins" pitchFamily="2" charset="77"/>
                  <a:cs typeface="Poppins" pitchFamily="2" charset="77"/>
                </a:rPr>
                <a:t>2021 (Q1) 213 bars</a:t>
              </a:r>
            </a:p>
          </p:txBody>
        </p:sp>
      </p:grpSp>
      <p:sp>
        <p:nvSpPr>
          <p:cNvPr id="57" name="Rectangle 56">
            <a:extLst>
              <a:ext uri="{FF2B5EF4-FFF2-40B4-BE49-F238E27FC236}">
                <a16:creationId xmlns:a16="http://schemas.microsoft.com/office/drawing/2014/main" id="{A4501592-C420-29CD-04B5-990CF1393765}"/>
              </a:ext>
            </a:extLst>
          </p:cNvPr>
          <p:cNvSpPr/>
          <p:nvPr/>
        </p:nvSpPr>
        <p:spPr>
          <a:xfrm>
            <a:off x="0" y="6524368"/>
            <a:ext cx="12192000" cy="333632"/>
          </a:xfrm>
          <a:prstGeom prst="rect">
            <a:avLst/>
          </a:prstGeom>
          <a:solidFill>
            <a:srgbClr val="981D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2BC13C9A-1683-9651-F289-2AEF4C012700}"/>
              </a:ext>
            </a:extLst>
          </p:cNvPr>
          <p:cNvSpPr/>
          <p:nvPr/>
        </p:nvSpPr>
        <p:spPr>
          <a:xfrm>
            <a:off x="37071" y="6551809"/>
            <a:ext cx="2058577" cy="307777"/>
          </a:xfrm>
          <a:prstGeom prst="rect">
            <a:avLst/>
          </a:prstGeom>
        </p:spPr>
        <p:txBody>
          <a:bodyPr wrap="none">
            <a:spAutoFit/>
          </a:bodyPr>
          <a:lstStyle/>
          <a:p>
            <a:r>
              <a:rPr lang="en-US" sz="1400" dirty="0">
                <a:solidFill>
                  <a:srgbClr val="FECC2F"/>
                </a:solidFill>
                <a:latin typeface="Poppins" pitchFamily="2" charset="77"/>
                <a:cs typeface="Poppins" pitchFamily="2" charset="77"/>
              </a:rPr>
              <a:t>© WHOADOUGH.COM</a:t>
            </a:r>
          </a:p>
        </p:txBody>
      </p:sp>
      <p:sp>
        <p:nvSpPr>
          <p:cNvPr id="59" name="TextBox 58">
            <a:extLst>
              <a:ext uri="{FF2B5EF4-FFF2-40B4-BE49-F238E27FC236}">
                <a16:creationId xmlns:a16="http://schemas.microsoft.com/office/drawing/2014/main" id="{072F8B39-18F5-8B56-C272-98487F9D0C31}"/>
              </a:ext>
            </a:extLst>
          </p:cNvPr>
          <p:cNvSpPr txBox="1"/>
          <p:nvPr/>
        </p:nvSpPr>
        <p:spPr>
          <a:xfrm>
            <a:off x="7841000" y="6531994"/>
            <a:ext cx="5214599" cy="307777"/>
          </a:xfrm>
          <a:prstGeom prst="rect">
            <a:avLst/>
          </a:prstGeom>
          <a:noFill/>
        </p:spPr>
        <p:txBody>
          <a:bodyPr wrap="square" rtlCol="0">
            <a:spAutoFit/>
          </a:bodyPr>
          <a:lstStyle/>
          <a:p>
            <a:r>
              <a:rPr lang="en-US" sz="1400" dirty="0">
                <a:solidFill>
                  <a:srgbClr val="FECC2F"/>
                </a:solidFill>
                <a:latin typeface="Poppins" pitchFamily="2" charset="77"/>
                <a:cs typeface="Poppins" pitchFamily="2" charset="77"/>
              </a:rPr>
              <a:t>     SALES@WHOADOUGH.COM | (440) 299-7894</a:t>
            </a:r>
          </a:p>
        </p:txBody>
      </p:sp>
      <p:pic>
        <p:nvPicPr>
          <p:cNvPr id="26" name="Picture 25">
            <a:extLst>
              <a:ext uri="{FF2B5EF4-FFF2-40B4-BE49-F238E27FC236}">
                <a16:creationId xmlns:a16="http://schemas.microsoft.com/office/drawing/2014/main" id="{A835C600-8B0D-0A38-FBEF-A112F7102303}"/>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49335" y="333599"/>
            <a:ext cx="1558912" cy="864348"/>
          </a:xfrm>
          <a:prstGeom prst="rect">
            <a:avLst/>
          </a:prstGeom>
        </p:spPr>
      </p:pic>
    </p:spTree>
    <p:extLst>
      <p:ext uri="{BB962C8B-B14F-4D97-AF65-F5344CB8AC3E}">
        <p14:creationId xmlns:p14="http://schemas.microsoft.com/office/powerpoint/2010/main" val="2081766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5643C5E-0C77-405D-8238-4A6C34C75054}"/>
              </a:ext>
            </a:extLst>
          </p:cNvPr>
          <p:cNvSpPr txBox="1"/>
          <p:nvPr/>
        </p:nvSpPr>
        <p:spPr>
          <a:xfrm>
            <a:off x="3877019" y="3844642"/>
            <a:ext cx="3975717" cy="938719"/>
          </a:xfrm>
          <a:prstGeom prst="rect">
            <a:avLst/>
          </a:prstGeom>
          <a:noFill/>
        </p:spPr>
        <p:txBody>
          <a:bodyPr wrap="square" rtlCol="0">
            <a:spAutoFit/>
          </a:bodyPr>
          <a:lstStyle/>
          <a:p>
            <a:pPr algn="ctr"/>
            <a:r>
              <a:rPr lang="en-US" sz="2000" dirty="0">
                <a:latin typeface="Poppins" pitchFamily="2" charset="77"/>
                <a:cs typeface="Poppins" pitchFamily="2" charset="77"/>
              </a:rPr>
              <a:t>Total growth over last </a:t>
            </a:r>
            <a:br>
              <a:rPr lang="en-US" sz="2000" dirty="0">
                <a:latin typeface="Poppins" pitchFamily="2" charset="77"/>
                <a:cs typeface="Poppins" pitchFamily="2" charset="77"/>
              </a:rPr>
            </a:br>
            <a:r>
              <a:rPr lang="en-US" sz="3500" dirty="0">
                <a:solidFill>
                  <a:srgbClr val="981D97"/>
                </a:solidFill>
                <a:latin typeface="Frankfurter Std" panose="02000503020000020004" pitchFamily="2" charset="77"/>
                <a:cs typeface="Poppins" pitchFamily="2" charset="77"/>
              </a:rPr>
              <a:t>12 weeks = 552%</a:t>
            </a:r>
          </a:p>
        </p:txBody>
      </p:sp>
      <p:sp>
        <p:nvSpPr>
          <p:cNvPr id="3" name="TextBox 2">
            <a:extLst>
              <a:ext uri="{FF2B5EF4-FFF2-40B4-BE49-F238E27FC236}">
                <a16:creationId xmlns:a16="http://schemas.microsoft.com/office/drawing/2014/main" id="{7F7D9B37-C812-4783-8512-C980961F66AD}"/>
              </a:ext>
            </a:extLst>
          </p:cNvPr>
          <p:cNvSpPr txBox="1"/>
          <p:nvPr/>
        </p:nvSpPr>
        <p:spPr>
          <a:xfrm>
            <a:off x="3194770" y="2250933"/>
            <a:ext cx="5298489" cy="1246495"/>
          </a:xfrm>
          <a:prstGeom prst="rect">
            <a:avLst/>
          </a:prstGeom>
          <a:noFill/>
        </p:spPr>
        <p:txBody>
          <a:bodyPr wrap="square" rtlCol="0">
            <a:spAutoFit/>
          </a:bodyPr>
          <a:lstStyle/>
          <a:p>
            <a:pPr algn="ctr"/>
            <a:r>
              <a:rPr lang="en-US" sz="3500" dirty="0">
                <a:solidFill>
                  <a:srgbClr val="981D97"/>
                </a:solidFill>
                <a:latin typeface="Frankfurter Std" panose="02000503020000020004" pitchFamily="2" charset="77"/>
                <a:cs typeface="Poppins" pitchFamily="2" charset="77"/>
              </a:rPr>
              <a:t>Top 27% </a:t>
            </a:r>
            <a:br>
              <a:rPr lang="en-US" sz="2000" dirty="0">
                <a:solidFill>
                  <a:srgbClr val="981D97"/>
                </a:solidFill>
                <a:latin typeface="Poppins" pitchFamily="2" charset="77"/>
                <a:cs typeface="Poppins" pitchFamily="2" charset="77"/>
              </a:rPr>
            </a:br>
            <a:r>
              <a:rPr lang="en-US" sz="2000" dirty="0">
                <a:latin typeface="Poppins" pitchFamily="2" charset="77"/>
                <a:cs typeface="Poppins" pitchFamily="2" charset="77"/>
              </a:rPr>
              <a:t>of </a:t>
            </a:r>
            <a:r>
              <a:rPr lang="en-US" sz="2000" b="1" dirty="0">
                <a:latin typeface="Poppins" pitchFamily="2" charset="77"/>
                <a:cs typeface="Poppins" pitchFamily="2" charset="77"/>
              </a:rPr>
              <a:t>all</a:t>
            </a:r>
            <a:r>
              <a:rPr lang="en-US" sz="2000" dirty="0">
                <a:latin typeface="Poppins" pitchFamily="2" charset="77"/>
                <a:cs typeface="Poppins" pitchFamily="2" charset="77"/>
              </a:rPr>
              <a:t> bars sold in bar category (#105/390)</a:t>
            </a:r>
          </a:p>
        </p:txBody>
      </p:sp>
      <p:pic>
        <p:nvPicPr>
          <p:cNvPr id="1026" name="Picture 2" descr="SPINS: A Wellness-Focused Data Technology Company">
            <a:extLst>
              <a:ext uri="{FF2B5EF4-FFF2-40B4-BE49-F238E27FC236}">
                <a16:creationId xmlns:a16="http://schemas.microsoft.com/office/drawing/2014/main" id="{4C9D14B0-78CF-495A-B607-0AC8FC8A3FA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064067" y="611218"/>
            <a:ext cx="3601620" cy="82169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1857913-A39E-434E-92C5-0694F0660A20}"/>
              </a:ext>
            </a:extLst>
          </p:cNvPr>
          <p:cNvSpPr txBox="1"/>
          <p:nvPr/>
        </p:nvSpPr>
        <p:spPr>
          <a:xfrm>
            <a:off x="3467621" y="5126090"/>
            <a:ext cx="4752785" cy="938719"/>
          </a:xfrm>
          <a:prstGeom prst="rect">
            <a:avLst/>
          </a:prstGeom>
          <a:noFill/>
        </p:spPr>
        <p:txBody>
          <a:bodyPr wrap="square" rtlCol="0">
            <a:spAutoFit/>
          </a:bodyPr>
          <a:lstStyle/>
          <a:p>
            <a:pPr algn="ctr"/>
            <a:r>
              <a:rPr lang="en-US" sz="2000" dirty="0">
                <a:latin typeface="Poppins" pitchFamily="2" charset="77"/>
                <a:cs typeface="Poppins" pitchFamily="2" charset="77"/>
              </a:rPr>
              <a:t>Total growth over last </a:t>
            </a:r>
            <a:br>
              <a:rPr lang="en-US" sz="2000" dirty="0">
                <a:latin typeface="Poppins" pitchFamily="2" charset="77"/>
                <a:cs typeface="Poppins" pitchFamily="2" charset="77"/>
              </a:rPr>
            </a:br>
            <a:r>
              <a:rPr lang="en-US" sz="3500" dirty="0">
                <a:solidFill>
                  <a:srgbClr val="981D97"/>
                </a:solidFill>
                <a:latin typeface="Frankfurter Std" panose="02000503020000020004" pitchFamily="2" charset="77"/>
                <a:cs typeface="Poppins" pitchFamily="2" charset="77"/>
              </a:rPr>
              <a:t>24 weeks = 710%</a:t>
            </a:r>
          </a:p>
        </p:txBody>
      </p:sp>
      <p:sp>
        <p:nvSpPr>
          <p:cNvPr id="7" name="TextBox 6">
            <a:extLst>
              <a:ext uri="{FF2B5EF4-FFF2-40B4-BE49-F238E27FC236}">
                <a16:creationId xmlns:a16="http://schemas.microsoft.com/office/drawing/2014/main" id="{76D3E7E5-72FD-4B8D-80E5-8C2E7E650915}"/>
              </a:ext>
            </a:extLst>
          </p:cNvPr>
          <p:cNvSpPr txBox="1"/>
          <p:nvPr/>
        </p:nvSpPr>
        <p:spPr>
          <a:xfrm>
            <a:off x="4062741" y="1565165"/>
            <a:ext cx="3601619" cy="338554"/>
          </a:xfrm>
          <a:prstGeom prst="rect">
            <a:avLst/>
          </a:prstGeom>
          <a:noFill/>
        </p:spPr>
        <p:txBody>
          <a:bodyPr wrap="square" rtlCol="0">
            <a:spAutoFit/>
          </a:bodyPr>
          <a:lstStyle/>
          <a:p>
            <a:pPr algn="ctr"/>
            <a:r>
              <a:rPr lang="en-US" sz="1600" dirty="0">
                <a:latin typeface="Poppins" pitchFamily="2" charset="77"/>
                <a:cs typeface="Poppins" pitchFamily="2" charset="77"/>
              </a:rPr>
              <a:t>Report on February 15, 2022</a:t>
            </a:r>
          </a:p>
        </p:txBody>
      </p:sp>
      <p:pic>
        <p:nvPicPr>
          <p:cNvPr id="9" name="Picture 2" descr="Chocolate Chip Cookie Dough – Whoa Dough">
            <a:extLst>
              <a:ext uri="{FF2B5EF4-FFF2-40B4-BE49-F238E27FC236}">
                <a16:creationId xmlns:a16="http://schemas.microsoft.com/office/drawing/2014/main" id="{A26A8C9B-D3C8-4BC2-8386-23CF7EDB12C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8075" y="1432910"/>
            <a:ext cx="2836695" cy="425504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Brownie Batter – Whoa Dough">
            <a:extLst>
              <a:ext uri="{FF2B5EF4-FFF2-40B4-BE49-F238E27FC236}">
                <a16:creationId xmlns:a16="http://schemas.microsoft.com/office/drawing/2014/main" id="{FEF01FE3-FAF2-4743-9626-C7CA5279A88F}"/>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720707" y="1565165"/>
            <a:ext cx="2836695" cy="425504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37F8303B-B082-6B78-C439-CD020911A68B}"/>
              </a:ext>
            </a:extLst>
          </p:cNvPr>
          <p:cNvSpPr/>
          <p:nvPr/>
        </p:nvSpPr>
        <p:spPr>
          <a:xfrm>
            <a:off x="0" y="6524368"/>
            <a:ext cx="12192000" cy="333632"/>
          </a:xfrm>
          <a:prstGeom prst="rect">
            <a:avLst/>
          </a:prstGeom>
          <a:solidFill>
            <a:srgbClr val="981D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4EAE426-1BD1-45B4-D400-08AF8B229EF5}"/>
              </a:ext>
            </a:extLst>
          </p:cNvPr>
          <p:cNvSpPr/>
          <p:nvPr/>
        </p:nvSpPr>
        <p:spPr>
          <a:xfrm>
            <a:off x="37071" y="6551809"/>
            <a:ext cx="2058577" cy="307777"/>
          </a:xfrm>
          <a:prstGeom prst="rect">
            <a:avLst/>
          </a:prstGeom>
        </p:spPr>
        <p:txBody>
          <a:bodyPr wrap="none">
            <a:spAutoFit/>
          </a:bodyPr>
          <a:lstStyle/>
          <a:p>
            <a:r>
              <a:rPr lang="en-US" sz="1400" dirty="0">
                <a:solidFill>
                  <a:srgbClr val="FECC2F"/>
                </a:solidFill>
                <a:latin typeface="Poppins" pitchFamily="2" charset="77"/>
                <a:cs typeface="Poppins" pitchFamily="2" charset="77"/>
              </a:rPr>
              <a:t>© WHOADOUGH.COM</a:t>
            </a:r>
          </a:p>
        </p:txBody>
      </p:sp>
      <p:sp>
        <p:nvSpPr>
          <p:cNvPr id="8" name="TextBox 7">
            <a:extLst>
              <a:ext uri="{FF2B5EF4-FFF2-40B4-BE49-F238E27FC236}">
                <a16:creationId xmlns:a16="http://schemas.microsoft.com/office/drawing/2014/main" id="{04573287-BD04-F909-747E-4930EA798616}"/>
              </a:ext>
            </a:extLst>
          </p:cNvPr>
          <p:cNvSpPr txBox="1"/>
          <p:nvPr/>
        </p:nvSpPr>
        <p:spPr>
          <a:xfrm>
            <a:off x="7841000" y="6531994"/>
            <a:ext cx="5214599" cy="307777"/>
          </a:xfrm>
          <a:prstGeom prst="rect">
            <a:avLst/>
          </a:prstGeom>
          <a:noFill/>
        </p:spPr>
        <p:txBody>
          <a:bodyPr wrap="square" rtlCol="0">
            <a:spAutoFit/>
          </a:bodyPr>
          <a:lstStyle/>
          <a:p>
            <a:r>
              <a:rPr lang="en-US" sz="1400" dirty="0">
                <a:solidFill>
                  <a:srgbClr val="FECC2F"/>
                </a:solidFill>
                <a:latin typeface="Poppins" pitchFamily="2" charset="77"/>
                <a:cs typeface="Poppins" pitchFamily="2" charset="77"/>
              </a:rPr>
              <a:t>     SALES@WHOADOUGH.COM | (440) 299-7894</a:t>
            </a:r>
          </a:p>
        </p:txBody>
      </p:sp>
    </p:spTree>
    <p:extLst>
      <p:ext uri="{BB962C8B-B14F-4D97-AF65-F5344CB8AC3E}">
        <p14:creationId xmlns:p14="http://schemas.microsoft.com/office/powerpoint/2010/main" val="1073915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picture containing text, different, white goods, refrigerator&#10;&#10;Description automatically generated">
            <a:extLst>
              <a:ext uri="{FF2B5EF4-FFF2-40B4-BE49-F238E27FC236}">
                <a16:creationId xmlns:a16="http://schemas.microsoft.com/office/drawing/2014/main" id="{5606AD54-A3A7-D740-919D-1A8DE18A671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12433" y="2088543"/>
            <a:ext cx="4524059" cy="4524059"/>
          </a:xfrm>
          <a:prstGeom prst="rect">
            <a:avLst/>
          </a:prstGeom>
        </p:spPr>
      </p:pic>
      <p:pic>
        <p:nvPicPr>
          <p:cNvPr id="30" name="Picture 29" descr="A picture containing person, outdoor, person, people&#10;&#10;Description automatically generated">
            <a:extLst>
              <a:ext uri="{FF2B5EF4-FFF2-40B4-BE49-F238E27FC236}">
                <a16:creationId xmlns:a16="http://schemas.microsoft.com/office/drawing/2014/main" id="{E836DE4A-3B74-4290-B48B-A8B1ED52FFE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004254" y="2224299"/>
            <a:ext cx="2155508" cy="2155507"/>
          </a:xfrm>
          <a:prstGeom prst="rect">
            <a:avLst/>
          </a:prstGeom>
        </p:spPr>
      </p:pic>
      <p:pic>
        <p:nvPicPr>
          <p:cNvPr id="40" name="Picture 39" descr="A picture containing table, indoor, plate&#10;&#10;Description automatically generated">
            <a:extLst>
              <a:ext uri="{FF2B5EF4-FFF2-40B4-BE49-F238E27FC236}">
                <a16:creationId xmlns:a16="http://schemas.microsoft.com/office/drawing/2014/main" id="{6A8D0ADF-EC3B-9DD1-0BA4-84A8B3A7F76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103029" y="93375"/>
            <a:ext cx="2141869" cy="2141869"/>
          </a:xfrm>
          <a:prstGeom prst="rect">
            <a:avLst/>
          </a:prstGeom>
        </p:spPr>
      </p:pic>
      <p:sp>
        <p:nvSpPr>
          <p:cNvPr id="5" name="TextBox 4"/>
          <p:cNvSpPr txBox="1"/>
          <p:nvPr/>
        </p:nvSpPr>
        <p:spPr>
          <a:xfrm>
            <a:off x="852188" y="1958575"/>
            <a:ext cx="4329766" cy="3493264"/>
          </a:xfrm>
          <a:prstGeom prst="rect">
            <a:avLst/>
          </a:prstGeom>
          <a:noFill/>
        </p:spPr>
        <p:txBody>
          <a:bodyPr wrap="square" rtlCol="0">
            <a:spAutoFit/>
          </a:bodyPr>
          <a:lstStyle/>
          <a:p>
            <a:pPr>
              <a:buClr>
                <a:srgbClr val="FECC2F"/>
              </a:buClr>
            </a:pPr>
            <a:r>
              <a:rPr lang="en-US" sz="1900" b="1" dirty="0">
                <a:solidFill>
                  <a:srgbClr val="D0006F"/>
                </a:solidFill>
                <a:latin typeface="Poppins" charset="0"/>
                <a:ea typeface="Poppins" charset="0"/>
                <a:cs typeface="Poppins" charset="0"/>
              </a:rPr>
              <a:t>Case Pack: </a:t>
            </a:r>
            <a:r>
              <a:rPr lang="en-US" sz="1900" dirty="0">
                <a:latin typeface="Poppins" charset="0"/>
                <a:ea typeface="Poppins" charset="0"/>
                <a:cs typeface="Poppins" charset="0"/>
              </a:rPr>
              <a:t>10 bars per Sleeve </a:t>
            </a:r>
          </a:p>
          <a:p>
            <a:pPr>
              <a:buClr>
                <a:srgbClr val="FECC2F"/>
              </a:buClr>
            </a:pPr>
            <a:endParaRPr lang="en-US" sz="1900" dirty="0">
              <a:solidFill>
                <a:srgbClr val="D0006F"/>
              </a:solidFill>
              <a:latin typeface="Poppins" charset="0"/>
              <a:ea typeface="Poppins" charset="0"/>
              <a:cs typeface="Poppins" charset="0"/>
            </a:endParaRPr>
          </a:p>
          <a:p>
            <a:pPr>
              <a:buClr>
                <a:srgbClr val="FECC2F"/>
              </a:buClr>
            </a:pPr>
            <a:r>
              <a:rPr lang="en-US" sz="1900" b="1" dirty="0">
                <a:solidFill>
                  <a:srgbClr val="D0006F"/>
                </a:solidFill>
                <a:latin typeface="Poppins" charset="0"/>
                <a:ea typeface="Poppins" charset="0"/>
                <a:cs typeface="Poppins" charset="0"/>
              </a:rPr>
              <a:t>Retail Price: </a:t>
            </a:r>
            <a:r>
              <a:rPr lang="en-US" sz="1900" dirty="0">
                <a:latin typeface="Poppins" charset="0"/>
                <a:ea typeface="Poppins" charset="0"/>
                <a:cs typeface="Poppins" charset="0"/>
              </a:rPr>
              <a:t>$2.49 per bar</a:t>
            </a:r>
          </a:p>
          <a:p>
            <a:pPr>
              <a:buClr>
                <a:srgbClr val="FECC2F"/>
              </a:buClr>
            </a:pPr>
            <a:endParaRPr lang="en-US" sz="1900" b="1" dirty="0">
              <a:solidFill>
                <a:srgbClr val="D0006F"/>
              </a:solidFill>
              <a:latin typeface="Poppins" charset="0"/>
              <a:ea typeface="Poppins" charset="0"/>
              <a:cs typeface="Poppins" charset="0"/>
            </a:endParaRPr>
          </a:p>
          <a:p>
            <a:pPr>
              <a:buClr>
                <a:srgbClr val="FECC2F"/>
              </a:buClr>
            </a:pPr>
            <a:r>
              <a:rPr lang="en-US" sz="1900" b="1" dirty="0">
                <a:solidFill>
                  <a:srgbClr val="D0006F"/>
                </a:solidFill>
                <a:latin typeface="Poppins" charset="0"/>
                <a:ea typeface="Poppins" charset="0"/>
                <a:cs typeface="Poppins" charset="0"/>
              </a:rPr>
              <a:t>SKU Rank:</a:t>
            </a:r>
          </a:p>
          <a:p>
            <a:pPr marL="485775" lvl="1" indent="-252413">
              <a:buClr>
                <a:srgbClr val="D0006F"/>
              </a:buClr>
              <a:buFont typeface="+mj-lt"/>
              <a:buAutoNum type="arabicPeriod"/>
            </a:pPr>
            <a:r>
              <a:rPr lang="en-US" dirty="0">
                <a:latin typeface="Poppins" charset="0"/>
                <a:ea typeface="Poppins" charset="0"/>
                <a:cs typeface="Poppins" charset="0"/>
              </a:rPr>
              <a:t>Chocolate Chip</a:t>
            </a:r>
          </a:p>
          <a:p>
            <a:pPr marL="485775" lvl="1" indent="-252413">
              <a:buClr>
                <a:srgbClr val="D0006F"/>
              </a:buClr>
              <a:buFont typeface="+mj-lt"/>
              <a:buAutoNum type="arabicPeriod"/>
            </a:pPr>
            <a:r>
              <a:rPr lang="en-US" dirty="0">
                <a:latin typeface="Poppins" charset="0"/>
                <a:ea typeface="Poppins" charset="0"/>
                <a:cs typeface="Poppins" charset="0"/>
              </a:rPr>
              <a:t>Brownie Batter</a:t>
            </a:r>
          </a:p>
          <a:p>
            <a:pPr marL="485775" lvl="1" indent="-252413">
              <a:buClr>
                <a:srgbClr val="D0006F"/>
              </a:buClr>
              <a:buFont typeface="+mj-lt"/>
              <a:buAutoNum type="arabicPeriod"/>
            </a:pPr>
            <a:r>
              <a:rPr lang="en-US" dirty="0">
                <a:latin typeface="Poppins" charset="0"/>
                <a:ea typeface="Poppins" charset="0"/>
                <a:cs typeface="Poppins" charset="0"/>
              </a:rPr>
              <a:t>Oatmeal</a:t>
            </a:r>
          </a:p>
          <a:p>
            <a:pPr marL="485775" lvl="1" indent="-252413">
              <a:buClr>
                <a:srgbClr val="D0006F"/>
              </a:buClr>
              <a:buFont typeface="+mj-lt"/>
              <a:buAutoNum type="arabicPeriod"/>
            </a:pPr>
            <a:r>
              <a:rPr lang="en-US" dirty="0">
                <a:latin typeface="Poppins" charset="0"/>
                <a:ea typeface="Poppins" charset="0"/>
                <a:cs typeface="Poppins" charset="0"/>
              </a:rPr>
              <a:t>Sprinkle Sugar</a:t>
            </a:r>
          </a:p>
          <a:p>
            <a:pPr marL="485775" lvl="1" indent="-252413">
              <a:buClr>
                <a:srgbClr val="D0006F"/>
              </a:buClr>
              <a:buFont typeface="+mj-lt"/>
              <a:buAutoNum type="arabicPeriod"/>
            </a:pPr>
            <a:r>
              <a:rPr lang="en-US" dirty="0">
                <a:latin typeface="Poppins" charset="0"/>
                <a:ea typeface="Poppins" charset="0"/>
                <a:cs typeface="Poppins" charset="0"/>
              </a:rPr>
              <a:t>Peanut Butter Chocolate Chip</a:t>
            </a:r>
          </a:p>
          <a:p>
            <a:pPr marL="485775" lvl="1" indent="-252413">
              <a:buClr>
                <a:srgbClr val="D0006F"/>
              </a:buClr>
              <a:buFont typeface="+mj-lt"/>
              <a:buAutoNum type="arabicPeriod"/>
            </a:pPr>
            <a:r>
              <a:rPr lang="en-US" dirty="0">
                <a:latin typeface="Poppins" charset="0"/>
                <a:ea typeface="Poppins" charset="0"/>
                <a:cs typeface="Poppins" charset="0"/>
              </a:rPr>
              <a:t>Sugar Cookie</a:t>
            </a:r>
          </a:p>
          <a:p>
            <a:pPr marL="485775" lvl="1" indent="-252413">
              <a:buClr>
                <a:srgbClr val="D0006F"/>
              </a:buClr>
              <a:buFont typeface="+mj-lt"/>
              <a:buAutoNum type="arabicPeriod"/>
            </a:pPr>
            <a:r>
              <a:rPr lang="en-US" dirty="0">
                <a:latin typeface="Poppins" charset="0"/>
                <a:ea typeface="Poppins" charset="0"/>
                <a:cs typeface="Poppins" charset="0"/>
              </a:rPr>
              <a:t>Peanut Butter</a:t>
            </a:r>
          </a:p>
        </p:txBody>
      </p:sp>
      <p:sp>
        <p:nvSpPr>
          <p:cNvPr id="14" name="Rectangle 13">
            <a:extLst>
              <a:ext uri="{FF2B5EF4-FFF2-40B4-BE49-F238E27FC236}">
                <a16:creationId xmlns:a16="http://schemas.microsoft.com/office/drawing/2014/main" id="{301CCF98-A27A-5C48-BE04-266058F53CA4}"/>
              </a:ext>
            </a:extLst>
          </p:cNvPr>
          <p:cNvSpPr/>
          <p:nvPr/>
        </p:nvSpPr>
        <p:spPr>
          <a:xfrm>
            <a:off x="0" y="6524368"/>
            <a:ext cx="12192000" cy="333632"/>
          </a:xfrm>
          <a:prstGeom prst="rect">
            <a:avLst/>
          </a:prstGeom>
          <a:solidFill>
            <a:srgbClr val="981D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38FE6C43-99A7-F249-AB21-CDA992C1FE03}"/>
              </a:ext>
            </a:extLst>
          </p:cNvPr>
          <p:cNvSpPr/>
          <p:nvPr/>
        </p:nvSpPr>
        <p:spPr>
          <a:xfrm>
            <a:off x="37071" y="6551809"/>
            <a:ext cx="2058577" cy="307777"/>
          </a:xfrm>
          <a:prstGeom prst="rect">
            <a:avLst/>
          </a:prstGeom>
        </p:spPr>
        <p:txBody>
          <a:bodyPr wrap="none">
            <a:spAutoFit/>
          </a:bodyPr>
          <a:lstStyle/>
          <a:p>
            <a:r>
              <a:rPr lang="en-US" sz="1400" dirty="0">
                <a:solidFill>
                  <a:srgbClr val="FECC2F"/>
                </a:solidFill>
                <a:latin typeface="Poppins" pitchFamily="2" charset="77"/>
                <a:cs typeface="Poppins" pitchFamily="2" charset="77"/>
              </a:rPr>
              <a:t>© WHOADOUGH.COM</a:t>
            </a:r>
          </a:p>
        </p:txBody>
      </p:sp>
      <p:sp>
        <p:nvSpPr>
          <p:cNvPr id="7" name="TextBox 6">
            <a:extLst>
              <a:ext uri="{FF2B5EF4-FFF2-40B4-BE49-F238E27FC236}">
                <a16:creationId xmlns:a16="http://schemas.microsoft.com/office/drawing/2014/main" id="{F0BA7291-0195-D14E-A6EC-55A6A714BE32}"/>
              </a:ext>
            </a:extLst>
          </p:cNvPr>
          <p:cNvSpPr txBox="1"/>
          <p:nvPr/>
        </p:nvSpPr>
        <p:spPr>
          <a:xfrm>
            <a:off x="7841000" y="6531994"/>
            <a:ext cx="5214599" cy="307777"/>
          </a:xfrm>
          <a:prstGeom prst="rect">
            <a:avLst/>
          </a:prstGeom>
          <a:noFill/>
        </p:spPr>
        <p:txBody>
          <a:bodyPr wrap="square" rtlCol="0">
            <a:spAutoFit/>
          </a:bodyPr>
          <a:lstStyle/>
          <a:p>
            <a:r>
              <a:rPr lang="en-US" sz="1400" dirty="0">
                <a:solidFill>
                  <a:srgbClr val="FECC2F"/>
                </a:solidFill>
                <a:latin typeface="Poppins" pitchFamily="2" charset="77"/>
                <a:cs typeface="Poppins" pitchFamily="2" charset="77"/>
              </a:rPr>
              <a:t>     SALES@WHOADOUGH.COM | (440) 299-7894</a:t>
            </a:r>
          </a:p>
        </p:txBody>
      </p:sp>
      <p:sp>
        <p:nvSpPr>
          <p:cNvPr id="2" name="TextBox 1">
            <a:extLst>
              <a:ext uri="{FF2B5EF4-FFF2-40B4-BE49-F238E27FC236}">
                <a16:creationId xmlns:a16="http://schemas.microsoft.com/office/drawing/2014/main" id="{50013E67-C879-A28C-DA74-582B68E79FB4}"/>
              </a:ext>
            </a:extLst>
          </p:cNvPr>
          <p:cNvSpPr txBox="1"/>
          <p:nvPr/>
        </p:nvSpPr>
        <p:spPr>
          <a:xfrm>
            <a:off x="852188" y="1121740"/>
            <a:ext cx="4329766" cy="707886"/>
          </a:xfrm>
          <a:prstGeom prst="rect">
            <a:avLst/>
          </a:prstGeom>
          <a:noFill/>
        </p:spPr>
        <p:txBody>
          <a:bodyPr wrap="square" rtlCol="0">
            <a:spAutoFit/>
          </a:bodyPr>
          <a:lstStyle/>
          <a:p>
            <a:r>
              <a:rPr lang="en-US" sz="4000" dirty="0">
                <a:solidFill>
                  <a:srgbClr val="981D97"/>
                </a:solidFill>
                <a:latin typeface="Frankfurter Std" charset="0"/>
                <a:ea typeface="Frankfurter Std" charset="0"/>
                <a:cs typeface="Frankfurter Std" charset="0"/>
              </a:rPr>
              <a:t>Sales info</a:t>
            </a:r>
          </a:p>
        </p:txBody>
      </p:sp>
      <p:pic>
        <p:nvPicPr>
          <p:cNvPr id="17" name="Picture 16">
            <a:extLst>
              <a:ext uri="{FF2B5EF4-FFF2-40B4-BE49-F238E27FC236}">
                <a16:creationId xmlns:a16="http://schemas.microsoft.com/office/drawing/2014/main" id="{93D598A3-B3D2-F214-7A5C-360889E51CC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612728" y="46642"/>
            <a:ext cx="2133032" cy="2133032"/>
          </a:xfrm>
          <a:prstGeom prst="rect">
            <a:avLst/>
          </a:prstGeom>
        </p:spPr>
      </p:pic>
      <p:pic>
        <p:nvPicPr>
          <p:cNvPr id="20" name="Picture 19">
            <a:extLst>
              <a:ext uri="{FF2B5EF4-FFF2-40B4-BE49-F238E27FC236}">
                <a16:creationId xmlns:a16="http://schemas.microsoft.com/office/drawing/2014/main" id="{C1DAC4D2-6689-ABD1-3FA9-3D304B0E229F}"/>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10004254" y="4342256"/>
            <a:ext cx="2155508" cy="2155508"/>
          </a:xfrm>
          <a:prstGeom prst="rect">
            <a:avLst/>
          </a:prstGeom>
        </p:spPr>
      </p:pic>
      <p:sp>
        <p:nvSpPr>
          <p:cNvPr id="21" name="Rectangle 20">
            <a:extLst>
              <a:ext uri="{FF2B5EF4-FFF2-40B4-BE49-F238E27FC236}">
                <a16:creationId xmlns:a16="http://schemas.microsoft.com/office/drawing/2014/main" id="{9D905F83-5B22-9D2C-A4A6-F490EF543F5A}"/>
              </a:ext>
            </a:extLst>
          </p:cNvPr>
          <p:cNvSpPr/>
          <p:nvPr/>
        </p:nvSpPr>
        <p:spPr>
          <a:xfrm>
            <a:off x="5823285" y="2117512"/>
            <a:ext cx="6574054" cy="933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36A51FA-B07F-B3D4-85C1-B974F7B6FE3E}"/>
              </a:ext>
            </a:extLst>
          </p:cNvPr>
          <p:cNvSpPr/>
          <p:nvPr/>
        </p:nvSpPr>
        <p:spPr>
          <a:xfrm>
            <a:off x="5832910" y="4350573"/>
            <a:ext cx="6574054" cy="933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Graphical user interface, website&#10;&#10;Description automatically generated">
            <a:extLst>
              <a:ext uri="{FF2B5EF4-FFF2-40B4-BE49-F238E27FC236}">
                <a16:creationId xmlns:a16="http://schemas.microsoft.com/office/drawing/2014/main" id="{767194DE-CF8D-2271-12D9-035023E89FAC}"/>
              </a:ext>
              <a:ext uri="{C183D7F6-B498-43B3-948B-1728B52AA6E4}">
                <adec:decorative xmlns:adec="http://schemas.microsoft.com/office/drawing/2017/decorative" val="0"/>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841000" y="69212"/>
            <a:ext cx="2119958" cy="2046714"/>
          </a:xfrm>
          <a:prstGeom prst="rect">
            <a:avLst/>
          </a:prstGeom>
        </p:spPr>
      </p:pic>
    </p:spTree>
    <p:extLst>
      <p:ext uri="{BB962C8B-B14F-4D97-AF65-F5344CB8AC3E}">
        <p14:creationId xmlns:p14="http://schemas.microsoft.com/office/powerpoint/2010/main" val="2205277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46573</TotalTime>
  <Words>979</Words>
  <Application>Microsoft Macintosh PowerPoint</Application>
  <PresentationFormat>Widescreen</PresentationFormat>
  <Paragraphs>174</Paragraphs>
  <Slides>13</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Calibri Light</vt:lpstr>
      <vt:lpstr>Frankfurter Std</vt:lpstr>
      <vt:lpstr>Poppins</vt:lpstr>
      <vt:lpstr>Urbane Medium</vt:lpstr>
      <vt:lpstr>Office Theme</vt:lpstr>
      <vt:lpstr>PowerPoint Presentation</vt:lpstr>
      <vt:lpstr>PowerPoint Presentation</vt:lpstr>
      <vt:lpstr>The Whoa Dough Way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Maguire, Mackenzie Marie</dc:creator>
  <cp:lastModifiedBy>Cecere, Cameron D.</cp:lastModifiedBy>
  <cp:revision>331</cp:revision>
  <cp:lastPrinted>2020-05-26T15:12:29Z</cp:lastPrinted>
  <dcterms:created xsi:type="dcterms:W3CDTF">2020-04-13T15:50:45Z</dcterms:created>
  <dcterms:modified xsi:type="dcterms:W3CDTF">2023-06-13T19:26:32Z</dcterms:modified>
</cp:coreProperties>
</file>